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nton" pitchFamily="2" charset="77"/>
      <p:regular r:id="rId25"/>
    </p:embeddedFont>
    <p:embeddedFont>
      <p:font typeface="Courier Prime" pitchFamily="2" charset="0"/>
      <p:regular r:id="rId26"/>
    </p:embeddedFont>
    <p:embeddedFont>
      <p:font typeface="Nunito Sans Expanded Bold" pitchFamily="2" charset="77"/>
      <p:regular r:id="rId27"/>
      <p:bold r:id="rId28"/>
    </p:embeddedFont>
    <p:embeddedFont>
      <p:font typeface="Nunito Sans Expanded Medium" pitchFamily="2" charset="77"/>
      <p:regular r:id="rId29"/>
    </p:embeddedFont>
    <p:embeddedFont>
      <p:font typeface="Nunito Sans Expanded Semi-Bold" pitchFamily="2" charset="77"/>
      <p:regular r:id="rId30"/>
      <p:bold r:id="rId31"/>
    </p:embeddedFont>
    <p:embeddedFont>
      <p:font typeface="Roboto Mono" pitchFamily="49" charset="0"/>
      <p:regular r:id="rId32"/>
      <p:bold r:id="rId33"/>
      <p:italic r:id="rId34"/>
      <p:boldItalic r:id="rId35"/>
    </p:embeddedFont>
    <p:embeddedFont>
      <p:font typeface="Roboto Mono Bold" pitchFamily="2" charset="0"/>
      <p:regular r:id="rId36"/>
      <p:bold r:id="rId37"/>
    </p:embeddedFont>
    <p:embeddedFont>
      <p:font typeface="Roboto Mono Italics" pitchFamily="2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EE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4661" autoAdjust="0"/>
  </p:normalViewPr>
  <p:slideViewPr>
    <p:cSldViewPr>
      <p:cViewPr>
        <p:scale>
          <a:sx n="100" d="100"/>
          <a:sy n="100" d="100"/>
        </p:scale>
        <p:origin x="2240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2.svg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2112" y="8793709"/>
            <a:ext cx="4206649" cy="872033"/>
            <a:chOff x="0" y="0"/>
            <a:chExt cx="12115149" cy="25114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15149" cy="2511454"/>
            </a:xfrm>
            <a:custGeom>
              <a:avLst/>
              <a:gdLst/>
              <a:ahLst/>
              <a:cxnLst/>
              <a:rect l="l" t="t" r="r" b="b"/>
              <a:pathLst>
                <a:path w="12115149" h="2511454">
                  <a:moveTo>
                    <a:pt x="57052" y="0"/>
                  </a:moveTo>
                  <a:lnTo>
                    <a:pt x="12058097" y="0"/>
                  </a:lnTo>
                  <a:cubicBezTo>
                    <a:pt x="12073227" y="0"/>
                    <a:pt x="12087739" y="6011"/>
                    <a:pt x="12098438" y="16710"/>
                  </a:cubicBezTo>
                  <a:cubicBezTo>
                    <a:pt x="12109138" y="27410"/>
                    <a:pt x="12115149" y="41921"/>
                    <a:pt x="12115149" y="57052"/>
                  </a:cubicBezTo>
                  <a:lnTo>
                    <a:pt x="12115149" y="2454402"/>
                  </a:lnTo>
                  <a:cubicBezTo>
                    <a:pt x="12115149" y="2469533"/>
                    <a:pt x="12109138" y="2484045"/>
                    <a:pt x="12098438" y="2494744"/>
                  </a:cubicBezTo>
                  <a:cubicBezTo>
                    <a:pt x="12087739" y="2505444"/>
                    <a:pt x="12073227" y="2511454"/>
                    <a:pt x="12058097" y="2511454"/>
                  </a:cubicBezTo>
                  <a:lnTo>
                    <a:pt x="57052" y="2511454"/>
                  </a:lnTo>
                  <a:cubicBezTo>
                    <a:pt x="41921" y="2511454"/>
                    <a:pt x="27410" y="2505444"/>
                    <a:pt x="16710" y="2494744"/>
                  </a:cubicBezTo>
                  <a:cubicBezTo>
                    <a:pt x="6011" y="2484045"/>
                    <a:pt x="0" y="2469533"/>
                    <a:pt x="0" y="2454402"/>
                  </a:cubicBezTo>
                  <a:lnTo>
                    <a:pt x="0" y="57052"/>
                  </a:lnTo>
                  <a:cubicBezTo>
                    <a:pt x="0" y="41921"/>
                    <a:pt x="6011" y="27410"/>
                    <a:pt x="16710" y="16710"/>
                  </a:cubicBezTo>
                  <a:cubicBezTo>
                    <a:pt x="27410" y="6011"/>
                    <a:pt x="41921" y="0"/>
                    <a:pt x="57052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>
                <a:latin typeface="Roboto Mono" pitchFamily="49" charset="0"/>
                <a:ea typeface="Roboto Mono" pitchFamily="49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115149" cy="2549554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algn="ctr">
                <a:lnSpc>
                  <a:spcPts val="2116"/>
                </a:lnSpc>
              </a:pPr>
              <a:r>
                <a:rPr lang="en-US" sz="1439" spc="211" dirty="0">
                  <a:solidFill>
                    <a:srgbClr val="211F1C"/>
                  </a:solidFill>
                  <a:latin typeface="Roboto Mono" pitchFamily="49" charset="0"/>
                  <a:ea typeface="Roboto Mono" pitchFamily="49" charset="0"/>
                </a:rPr>
                <a:t>EMA DONEV, 2.A</a:t>
              </a:r>
            </a:p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Roboto Mono" pitchFamily="49" charset="0"/>
                  <a:ea typeface="Roboto Mono" pitchFamily="49" charset="0"/>
                </a:rPr>
                <a:t>XV. GIMNAZIJA, ZAGREB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14385">
            <a:off x="5887616" y="6778887"/>
            <a:ext cx="6698379" cy="820637"/>
          </a:xfrm>
          <a:custGeom>
            <a:avLst/>
            <a:gdLst/>
            <a:ahLst/>
            <a:cxnLst/>
            <a:rect l="l" t="t" r="r" b="b"/>
            <a:pathLst>
              <a:path w="6698379" h="820637">
                <a:moveTo>
                  <a:pt x="0" y="0"/>
                </a:moveTo>
                <a:lnTo>
                  <a:pt x="6698378" y="0"/>
                </a:lnTo>
                <a:lnTo>
                  <a:pt x="6698378" y="820637"/>
                </a:lnTo>
                <a:lnTo>
                  <a:pt x="0" y="820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07" t="-314348" b="-714256"/>
            </a:stretch>
          </a:blipFill>
        </p:spPr>
        <p:txBody>
          <a:bodyPr/>
          <a:lstStyle/>
          <a:p>
            <a:endParaRPr lang="en-HR"/>
          </a:p>
        </p:txBody>
      </p:sp>
      <p:grpSp>
        <p:nvGrpSpPr>
          <p:cNvPr id="9" name="Group 9"/>
          <p:cNvGrpSpPr/>
          <p:nvPr/>
        </p:nvGrpSpPr>
        <p:grpSpPr>
          <a:xfrm>
            <a:off x="13776380" y="8793709"/>
            <a:ext cx="4206649" cy="872033"/>
            <a:chOff x="0" y="0"/>
            <a:chExt cx="12115149" cy="25114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15149" cy="2511454"/>
            </a:xfrm>
            <a:custGeom>
              <a:avLst/>
              <a:gdLst/>
              <a:ahLst/>
              <a:cxnLst/>
              <a:rect l="l" t="t" r="r" b="b"/>
              <a:pathLst>
                <a:path w="12115149" h="2511454">
                  <a:moveTo>
                    <a:pt x="57052" y="0"/>
                  </a:moveTo>
                  <a:lnTo>
                    <a:pt x="12058097" y="0"/>
                  </a:lnTo>
                  <a:cubicBezTo>
                    <a:pt x="12073227" y="0"/>
                    <a:pt x="12087739" y="6011"/>
                    <a:pt x="12098438" y="16710"/>
                  </a:cubicBezTo>
                  <a:cubicBezTo>
                    <a:pt x="12109138" y="27410"/>
                    <a:pt x="12115149" y="41921"/>
                    <a:pt x="12115149" y="57052"/>
                  </a:cubicBezTo>
                  <a:lnTo>
                    <a:pt x="12115149" y="2454402"/>
                  </a:lnTo>
                  <a:cubicBezTo>
                    <a:pt x="12115149" y="2469533"/>
                    <a:pt x="12109138" y="2484045"/>
                    <a:pt x="12098438" y="2494744"/>
                  </a:cubicBezTo>
                  <a:cubicBezTo>
                    <a:pt x="12087739" y="2505444"/>
                    <a:pt x="12073227" y="2511454"/>
                    <a:pt x="12058097" y="2511454"/>
                  </a:cubicBezTo>
                  <a:lnTo>
                    <a:pt x="57052" y="2511454"/>
                  </a:lnTo>
                  <a:cubicBezTo>
                    <a:pt x="41921" y="2511454"/>
                    <a:pt x="27410" y="2505444"/>
                    <a:pt x="16710" y="2494744"/>
                  </a:cubicBezTo>
                  <a:cubicBezTo>
                    <a:pt x="6011" y="2484045"/>
                    <a:pt x="0" y="2469533"/>
                    <a:pt x="0" y="2454402"/>
                  </a:cubicBezTo>
                  <a:lnTo>
                    <a:pt x="0" y="57052"/>
                  </a:lnTo>
                  <a:cubicBezTo>
                    <a:pt x="0" y="41921"/>
                    <a:pt x="6011" y="27410"/>
                    <a:pt x="16710" y="16710"/>
                  </a:cubicBezTo>
                  <a:cubicBezTo>
                    <a:pt x="27410" y="6011"/>
                    <a:pt x="41921" y="0"/>
                    <a:pt x="57052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>
                <a:latin typeface="Roboto Mono" pitchFamily="49" charset="0"/>
                <a:ea typeface="Roboto Mono" pitchFamily="49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115149" cy="2549554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algn="ctr">
                <a:lnSpc>
                  <a:spcPts val="2116"/>
                </a:lnSpc>
              </a:pPr>
              <a:r>
                <a:rPr lang="en-US" sz="1439" spc="211" dirty="0">
                  <a:solidFill>
                    <a:srgbClr val="211F1C"/>
                  </a:solidFill>
                  <a:latin typeface="Roboto Mono" pitchFamily="49" charset="0"/>
                  <a:ea typeface="Roboto Mono" pitchFamily="49" charset="0"/>
                </a:rPr>
                <a:t>MARKO MOVRE, PROF. FIZIKE</a:t>
              </a:r>
            </a:p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Roboto Mono" pitchFamily="49" charset="0"/>
                  <a:ea typeface="Roboto Mono" pitchFamily="49" charset="0"/>
                </a:rPr>
                <a:t>ŽELJKO IVEZIĆ, DR.SC.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5757" y="2930640"/>
            <a:ext cx="17056485" cy="366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0"/>
              </a:lnSpc>
            </a:pPr>
            <a:r>
              <a:rPr lang="en-US" sz="14000" dirty="0">
                <a:solidFill>
                  <a:srgbClr val="211F1C"/>
                </a:solidFill>
                <a:latin typeface="Anton"/>
              </a:rPr>
              <a:t>PRONALAŽENJE </a:t>
            </a:r>
            <a:r>
              <a:rPr lang="en-US" sz="14000" dirty="0">
                <a:solidFill>
                  <a:srgbClr val="79A8A4"/>
                </a:solidFill>
                <a:latin typeface="Anton"/>
              </a:rPr>
              <a:t>BLAZHKO</a:t>
            </a:r>
            <a:r>
              <a:rPr lang="en-US" sz="14000" dirty="0">
                <a:solidFill>
                  <a:srgbClr val="211F1C"/>
                </a:solidFill>
                <a:latin typeface="Anton"/>
              </a:rPr>
              <a:t> ZVIJEZDA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89688" y="773278"/>
            <a:ext cx="5288687" cy="25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116"/>
              </a:lnSpc>
              <a:spcBef>
                <a:spcPct val="0"/>
              </a:spcBef>
            </a:pPr>
            <a:r>
              <a:rPr lang="en-US" sz="1439" spc="211">
                <a:solidFill>
                  <a:srgbClr val="211F1C"/>
                </a:solidFill>
                <a:latin typeface="Nunito Sans Expanded Semi-Bold"/>
              </a:rPr>
              <a:t>NATJECANJE IZ ASTRONOMIJE 2024.</a:t>
            </a:r>
          </a:p>
        </p:txBody>
      </p:sp>
      <p:sp>
        <p:nvSpPr>
          <p:cNvPr id="14" name="TextBox 14"/>
          <p:cNvSpPr txBox="1"/>
          <p:nvPr/>
        </p:nvSpPr>
        <p:spPr>
          <a:xfrm rot="14385">
            <a:off x="5701160" y="6904585"/>
            <a:ext cx="6768205" cy="49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2"/>
              </a:lnSpc>
              <a:spcBef>
                <a:spcPct val="0"/>
              </a:spcBef>
            </a:pPr>
            <a:r>
              <a:rPr lang="en-US" sz="2770" spc="407" dirty="0">
                <a:solidFill>
                  <a:srgbClr val="FFFFFF"/>
                </a:solidFill>
                <a:latin typeface="Courier Prime"/>
              </a:rPr>
              <a:t>IZVAN SKUPOVA ZVIJEZDA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09625" y="7094372"/>
            <a:ext cx="10898990" cy="111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</a:rPr>
              <a:t>TIJEK PROGRAMIRANJA</a:t>
            </a:r>
          </a:p>
        </p:txBody>
      </p:sp>
      <p:sp>
        <p:nvSpPr>
          <p:cNvPr id="6" name="AutoShape 6"/>
          <p:cNvSpPr/>
          <p:nvPr/>
        </p:nvSpPr>
        <p:spPr>
          <a:xfrm>
            <a:off x="-2626987" y="5959426"/>
            <a:ext cx="23541974" cy="0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sp>
        <p:nvSpPr>
          <p:cNvPr id="7" name="AutoShape 7"/>
          <p:cNvSpPr/>
          <p:nvPr/>
        </p:nvSpPr>
        <p:spPr>
          <a:xfrm flipH="1">
            <a:off x="2732346" y="5173785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8" name="Group 8"/>
          <p:cNvGrpSpPr/>
          <p:nvPr/>
        </p:nvGrpSpPr>
        <p:grpSpPr>
          <a:xfrm>
            <a:off x="819396" y="2084661"/>
            <a:ext cx="3825900" cy="3089124"/>
            <a:chOff x="0" y="0"/>
            <a:chExt cx="872834" cy="704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68741" y="3689008"/>
            <a:ext cx="3127211" cy="63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dirty="0" err="1">
                <a:solidFill>
                  <a:srgbClr val="211F1C"/>
                </a:solidFill>
                <a:latin typeface="Roboto Mono"/>
              </a:rPr>
              <a:t>Proces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pripreme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LINEAR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ZTF seta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podataka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336" y="2503094"/>
            <a:ext cx="3127211" cy="74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 dirty="0">
                <a:solidFill>
                  <a:srgbClr val="5F6372"/>
                </a:solidFill>
                <a:latin typeface="Anton"/>
              </a:rPr>
              <a:t>PRIPREMA PODATAKA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7051697" y="5162789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14" name="Group 14"/>
          <p:cNvGrpSpPr/>
          <p:nvPr/>
        </p:nvGrpSpPr>
        <p:grpSpPr>
          <a:xfrm>
            <a:off x="5138747" y="2073665"/>
            <a:ext cx="3825900" cy="3089124"/>
            <a:chOff x="0" y="0"/>
            <a:chExt cx="872834" cy="7047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88092" y="3203233"/>
            <a:ext cx="3127211" cy="16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>
                <a:solidFill>
                  <a:srgbClr val="211F1C"/>
                </a:solidFill>
                <a:latin typeface="Roboto Mono"/>
              </a:rPr>
              <a:t>Izračun perioda, primjena algoritma periodograma, </a:t>
            </a:r>
            <a:r>
              <a:rPr lang="en-US">
                <a:solidFill>
                  <a:srgbClr val="211F1C"/>
                </a:solidFill>
                <a:latin typeface="Roboto Mono Italics"/>
              </a:rPr>
              <a:t>fit </a:t>
            </a:r>
            <a:r>
              <a:rPr lang="en-US">
                <a:solidFill>
                  <a:srgbClr val="211F1C"/>
                </a:solidFill>
                <a:latin typeface="Roboto Mono"/>
              </a:rPr>
              <a:t>svjetlosne krivulje te hi-kvadrat.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88092" y="2606623"/>
            <a:ext cx="3127211" cy="38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AD8082"/>
                </a:solidFill>
                <a:latin typeface="Anton"/>
              </a:rPr>
              <a:t>ANALIZA RR LIRA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1371048" y="5162789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20" name="Group 20"/>
          <p:cNvGrpSpPr/>
          <p:nvPr/>
        </p:nvGrpSpPr>
        <p:grpSpPr>
          <a:xfrm>
            <a:off x="9458097" y="2073665"/>
            <a:ext cx="3825900" cy="3089124"/>
            <a:chOff x="0" y="0"/>
            <a:chExt cx="872834" cy="7047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02847" y="3527083"/>
            <a:ext cx="3127211" cy="97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>
                <a:solidFill>
                  <a:srgbClr val="211F1C"/>
                </a:solidFill>
                <a:latin typeface="Roboto Mono"/>
              </a:rPr>
              <a:t>Algoritam selekcije Blazhko kandidata prema analizi.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84640" y="2514090"/>
            <a:ext cx="3799358" cy="74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79A8A4"/>
                </a:solidFill>
                <a:latin typeface="Anton"/>
              </a:rPr>
              <a:t>SELEKCIJA BLAZHKO KANDIDATA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5690398" y="5162789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26" name="Group 26"/>
          <p:cNvGrpSpPr/>
          <p:nvPr/>
        </p:nvGrpSpPr>
        <p:grpSpPr>
          <a:xfrm>
            <a:off x="13777448" y="2073665"/>
            <a:ext cx="3825900" cy="3089124"/>
            <a:chOff x="0" y="0"/>
            <a:chExt cx="872834" cy="7047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122198" y="3365158"/>
            <a:ext cx="3127211" cy="130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>
                <a:solidFill>
                  <a:srgbClr val="211F1C"/>
                </a:solidFill>
                <a:latin typeface="Roboto Mono"/>
              </a:rPr>
              <a:t>Vizualna analiza Blazhko kandidata i stvaranje konačnog kataloga.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26793" y="2606623"/>
            <a:ext cx="3127211" cy="38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92A186"/>
                </a:solidFill>
                <a:latin typeface="Anton"/>
              </a:rPr>
              <a:t>VIZUALNA ANALIZA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09625" y="9258300"/>
            <a:ext cx="1066053" cy="432385"/>
            <a:chOff x="0" y="0"/>
            <a:chExt cx="3070231" cy="124526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10/18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5" name="Freeform 5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grpSp>
        <p:nvGrpSpPr>
          <p:cNvPr id="6" name="Group 6"/>
          <p:cNvGrpSpPr/>
          <p:nvPr/>
        </p:nvGrpSpPr>
        <p:grpSpPr>
          <a:xfrm>
            <a:off x="809625" y="9258300"/>
            <a:ext cx="1066053" cy="432385"/>
            <a:chOff x="0" y="0"/>
            <a:chExt cx="3070231" cy="12452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11/18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04138" y="1181100"/>
            <a:ext cx="10079725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</a:rPr>
              <a:t>PRIPREMA PODATAKA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78337" y="3042616"/>
            <a:ext cx="3989227" cy="4873916"/>
            <a:chOff x="0" y="0"/>
            <a:chExt cx="2170722" cy="26521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0722" cy="2652122"/>
            </a:xfrm>
            <a:custGeom>
              <a:avLst/>
              <a:gdLst/>
              <a:ahLst/>
              <a:cxnLst/>
              <a:rect l="l" t="t" r="r" b="b"/>
              <a:pathLst>
                <a:path w="2170722" h="2652122">
                  <a:moveTo>
                    <a:pt x="69865" y="0"/>
                  </a:moveTo>
                  <a:lnTo>
                    <a:pt x="2100857" y="0"/>
                  </a:lnTo>
                  <a:cubicBezTo>
                    <a:pt x="2139442" y="0"/>
                    <a:pt x="2170722" y="31280"/>
                    <a:pt x="2170722" y="69865"/>
                  </a:cubicBezTo>
                  <a:lnTo>
                    <a:pt x="2170722" y="2582257"/>
                  </a:lnTo>
                  <a:cubicBezTo>
                    <a:pt x="2170722" y="2600786"/>
                    <a:pt x="2163361" y="2618557"/>
                    <a:pt x="2150259" y="2631659"/>
                  </a:cubicBezTo>
                  <a:cubicBezTo>
                    <a:pt x="2137157" y="2644761"/>
                    <a:pt x="2119386" y="2652122"/>
                    <a:pt x="2100857" y="2652122"/>
                  </a:cubicBezTo>
                  <a:lnTo>
                    <a:pt x="69865" y="2652122"/>
                  </a:lnTo>
                  <a:cubicBezTo>
                    <a:pt x="31280" y="2652122"/>
                    <a:pt x="0" y="2620842"/>
                    <a:pt x="0" y="2582257"/>
                  </a:cubicBezTo>
                  <a:lnTo>
                    <a:pt x="0" y="69865"/>
                  </a:lnTo>
                  <a:cubicBezTo>
                    <a:pt x="0" y="31280"/>
                    <a:pt x="31280" y="0"/>
                    <a:pt x="69865" y="0"/>
                  </a:cubicBezTo>
                  <a:close/>
                </a:path>
              </a:pathLst>
            </a:custGeom>
            <a:solidFill>
              <a:srgbClr val="AD8082"/>
            </a:solidFill>
            <a:ln w="9525" cap="rnd">
              <a:solidFill>
                <a:srgbClr val="F1F1F1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70722" cy="2690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pc="249" dirty="0">
                  <a:solidFill>
                    <a:srgbClr val="F1F1F1"/>
                  </a:solidFill>
                  <a:latin typeface="Anton"/>
                </a:rPr>
                <a:t>LINEAR PODACI</a:t>
              </a:r>
            </a:p>
            <a:p>
              <a:pPr algn="ctr">
                <a:lnSpc>
                  <a:spcPts val="2499"/>
                </a:lnSpc>
              </a:pPr>
              <a:endParaRPr lang="en-US" spc="249" dirty="0">
                <a:solidFill>
                  <a:srgbClr val="F1F1F1"/>
                </a:solidFill>
                <a:latin typeface="Anton"/>
              </a:endParaRPr>
            </a:p>
            <a:p>
              <a:pPr algn="ctr">
                <a:lnSpc>
                  <a:spcPts val="2205"/>
                </a:lnSpc>
              </a:pPr>
              <a:endParaRPr lang="en-US" spc="249" dirty="0">
                <a:solidFill>
                  <a:srgbClr val="F1F1F1"/>
                </a:solidFill>
                <a:latin typeface="Anton"/>
              </a:endParaRPr>
            </a:p>
            <a:p>
              <a:pPr algn="ctr">
                <a:lnSpc>
                  <a:spcPts val="2116"/>
                </a:lnSpc>
              </a:pPr>
              <a:r>
                <a:rPr lang="en-US" spc="211" dirty="0">
                  <a:solidFill>
                    <a:srgbClr val="F1F1F1"/>
                  </a:solidFill>
                  <a:latin typeface="Roboto Mono" pitchFamily="49" charset="0"/>
                  <a:ea typeface="Roboto Mono" pitchFamily="49" charset="0"/>
                </a:rPr>
                <a:t>PRIPREMLJEN SET PODATAKA OD 7010 PROMJENJIVIH ZVIJEZDA IZ ASTROML MODULA.</a:t>
              </a:r>
            </a:p>
            <a:p>
              <a:pPr algn="ctr">
                <a:lnSpc>
                  <a:spcPts val="2116"/>
                </a:lnSpc>
              </a:pPr>
              <a:endParaRPr lang="en-US" spc="211" dirty="0">
                <a:solidFill>
                  <a:srgbClr val="F1F1F1"/>
                </a:solidFill>
                <a:latin typeface="Roboto Mono Bold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6167564" y="5479574"/>
            <a:ext cx="9818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HR"/>
          </a:p>
        </p:txBody>
      </p:sp>
      <p:grpSp>
        <p:nvGrpSpPr>
          <p:cNvPr id="14" name="Group 14"/>
          <p:cNvGrpSpPr/>
          <p:nvPr/>
        </p:nvGrpSpPr>
        <p:grpSpPr>
          <a:xfrm>
            <a:off x="7149387" y="3042616"/>
            <a:ext cx="3989227" cy="4873916"/>
            <a:chOff x="0" y="0"/>
            <a:chExt cx="2170722" cy="26521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0722" cy="2652122"/>
            </a:xfrm>
            <a:custGeom>
              <a:avLst/>
              <a:gdLst/>
              <a:ahLst/>
              <a:cxnLst/>
              <a:rect l="l" t="t" r="r" b="b"/>
              <a:pathLst>
                <a:path w="2170722" h="2652122">
                  <a:moveTo>
                    <a:pt x="69865" y="0"/>
                  </a:moveTo>
                  <a:lnTo>
                    <a:pt x="2100857" y="0"/>
                  </a:lnTo>
                  <a:cubicBezTo>
                    <a:pt x="2139442" y="0"/>
                    <a:pt x="2170722" y="31280"/>
                    <a:pt x="2170722" y="69865"/>
                  </a:cubicBezTo>
                  <a:lnTo>
                    <a:pt x="2170722" y="2582257"/>
                  </a:lnTo>
                  <a:cubicBezTo>
                    <a:pt x="2170722" y="2600786"/>
                    <a:pt x="2163361" y="2618557"/>
                    <a:pt x="2150259" y="2631659"/>
                  </a:cubicBezTo>
                  <a:cubicBezTo>
                    <a:pt x="2137157" y="2644761"/>
                    <a:pt x="2119386" y="2652122"/>
                    <a:pt x="2100857" y="2652122"/>
                  </a:cubicBezTo>
                  <a:lnTo>
                    <a:pt x="69865" y="2652122"/>
                  </a:lnTo>
                  <a:cubicBezTo>
                    <a:pt x="31280" y="2652122"/>
                    <a:pt x="0" y="2620842"/>
                    <a:pt x="0" y="2582257"/>
                  </a:cubicBezTo>
                  <a:lnTo>
                    <a:pt x="0" y="69865"/>
                  </a:lnTo>
                  <a:cubicBezTo>
                    <a:pt x="0" y="31280"/>
                    <a:pt x="31280" y="0"/>
                    <a:pt x="69865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70722" cy="2690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pc="249" dirty="0">
                  <a:solidFill>
                    <a:srgbClr val="000000"/>
                  </a:solidFill>
                  <a:latin typeface="Anton"/>
                </a:rPr>
                <a:t>SELEKCIJA RR LIRA</a:t>
              </a:r>
            </a:p>
            <a:p>
              <a:pPr algn="ctr">
                <a:lnSpc>
                  <a:spcPts val="2205"/>
                </a:lnSpc>
              </a:pPr>
              <a:endParaRPr lang="en-US" spc="249" dirty="0">
                <a:solidFill>
                  <a:srgbClr val="000000"/>
                </a:solidFill>
                <a:latin typeface="Anton"/>
              </a:endParaRPr>
            </a:p>
            <a:p>
              <a:pPr algn="ctr">
                <a:lnSpc>
                  <a:spcPts val="2116"/>
                </a:lnSpc>
              </a:pPr>
              <a:r>
                <a:rPr lang="en-US" spc="211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KORISTEĆI PODATKE O TIPU SVJETLOSNE KRIVULJE TE GI INDEKSU BOJE SELEKTIRANO JE 2914 RR LIRA. 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1138613" y="5479574"/>
            <a:ext cx="9818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HR"/>
          </a:p>
        </p:txBody>
      </p:sp>
      <p:grpSp>
        <p:nvGrpSpPr>
          <p:cNvPr id="18" name="Group 18"/>
          <p:cNvGrpSpPr/>
          <p:nvPr/>
        </p:nvGrpSpPr>
        <p:grpSpPr>
          <a:xfrm>
            <a:off x="12120436" y="3042616"/>
            <a:ext cx="3989227" cy="4873916"/>
            <a:chOff x="0" y="0"/>
            <a:chExt cx="2170722" cy="26521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0722" cy="2652122"/>
            </a:xfrm>
            <a:custGeom>
              <a:avLst/>
              <a:gdLst/>
              <a:ahLst/>
              <a:cxnLst/>
              <a:rect l="l" t="t" r="r" b="b"/>
              <a:pathLst>
                <a:path w="2170722" h="2652122">
                  <a:moveTo>
                    <a:pt x="69865" y="0"/>
                  </a:moveTo>
                  <a:lnTo>
                    <a:pt x="2100857" y="0"/>
                  </a:lnTo>
                  <a:cubicBezTo>
                    <a:pt x="2139442" y="0"/>
                    <a:pt x="2170722" y="31280"/>
                    <a:pt x="2170722" y="69865"/>
                  </a:cubicBezTo>
                  <a:lnTo>
                    <a:pt x="2170722" y="2582257"/>
                  </a:lnTo>
                  <a:cubicBezTo>
                    <a:pt x="2170722" y="2600786"/>
                    <a:pt x="2163361" y="2618557"/>
                    <a:pt x="2150259" y="2631659"/>
                  </a:cubicBezTo>
                  <a:cubicBezTo>
                    <a:pt x="2137157" y="2644761"/>
                    <a:pt x="2119386" y="2652122"/>
                    <a:pt x="2100857" y="2652122"/>
                  </a:cubicBezTo>
                  <a:lnTo>
                    <a:pt x="69865" y="2652122"/>
                  </a:lnTo>
                  <a:cubicBezTo>
                    <a:pt x="31280" y="2652122"/>
                    <a:pt x="0" y="2620842"/>
                    <a:pt x="0" y="2582257"/>
                  </a:cubicBezTo>
                  <a:lnTo>
                    <a:pt x="0" y="69865"/>
                  </a:lnTo>
                  <a:cubicBezTo>
                    <a:pt x="0" y="31280"/>
                    <a:pt x="31280" y="0"/>
                    <a:pt x="69865" y="0"/>
                  </a:cubicBezTo>
                  <a:close/>
                </a:path>
              </a:pathLst>
            </a:custGeom>
            <a:solidFill>
              <a:srgbClr val="B2AD8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70722" cy="2690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99"/>
                </a:lnSpc>
              </a:pPr>
              <a:r>
                <a:rPr lang="en-US" spc="249" dirty="0">
                  <a:solidFill>
                    <a:srgbClr val="000000"/>
                  </a:solidFill>
                  <a:latin typeface="Anton"/>
                </a:rPr>
                <a:t>PRIPREMA ZTF PODATAKA</a:t>
              </a:r>
            </a:p>
            <a:p>
              <a:pPr algn="ctr">
                <a:lnSpc>
                  <a:spcPts val="2499"/>
                </a:lnSpc>
              </a:pPr>
              <a:endParaRPr lang="en-US" spc="249" dirty="0">
                <a:solidFill>
                  <a:srgbClr val="000000"/>
                </a:solidFill>
                <a:latin typeface="Anton"/>
              </a:endParaRPr>
            </a:p>
            <a:p>
              <a:pPr algn="ctr">
                <a:lnSpc>
                  <a:spcPts val="2116"/>
                </a:lnSpc>
              </a:pPr>
              <a:r>
                <a:rPr lang="en-US" spc="211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OBJEKTOM ZTFQUERY PREKO EKVATORIJALNIH KOORDINATA RR LIRA TRAŽIM ZTF SVJETLOSNE KRIVULJE.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09625" y="7094372"/>
            <a:ext cx="10898990" cy="111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</a:rPr>
              <a:t>TIJEK PROGRAMIRANJA</a:t>
            </a:r>
          </a:p>
        </p:txBody>
      </p:sp>
      <p:sp>
        <p:nvSpPr>
          <p:cNvPr id="6" name="AutoShape 6"/>
          <p:cNvSpPr/>
          <p:nvPr/>
        </p:nvSpPr>
        <p:spPr>
          <a:xfrm>
            <a:off x="-2626987" y="5959426"/>
            <a:ext cx="23541974" cy="0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sp>
        <p:nvSpPr>
          <p:cNvPr id="7" name="AutoShape 7"/>
          <p:cNvSpPr/>
          <p:nvPr/>
        </p:nvSpPr>
        <p:spPr>
          <a:xfrm flipH="1">
            <a:off x="2732346" y="5173785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8" name="Group 8"/>
          <p:cNvGrpSpPr/>
          <p:nvPr/>
        </p:nvGrpSpPr>
        <p:grpSpPr>
          <a:xfrm>
            <a:off x="819396" y="2084661"/>
            <a:ext cx="3825900" cy="3089124"/>
            <a:chOff x="0" y="0"/>
            <a:chExt cx="872834" cy="704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68741" y="3689008"/>
            <a:ext cx="3127211" cy="63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dirty="0" err="1">
                <a:solidFill>
                  <a:srgbClr val="211F1C"/>
                </a:solidFill>
                <a:latin typeface="Roboto Mono"/>
              </a:rPr>
              <a:t>Proces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pripreme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LINEAR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ZTF seta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podataka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336" y="2503094"/>
            <a:ext cx="3127211" cy="74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5F6372"/>
                </a:solidFill>
                <a:latin typeface="Anton"/>
              </a:rPr>
              <a:t>PRIPREMA PODATAKA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7051697" y="5162789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14" name="Group 14"/>
          <p:cNvGrpSpPr/>
          <p:nvPr/>
        </p:nvGrpSpPr>
        <p:grpSpPr>
          <a:xfrm>
            <a:off x="5138747" y="2073665"/>
            <a:ext cx="3825900" cy="3089124"/>
            <a:chOff x="0" y="0"/>
            <a:chExt cx="872834" cy="7047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88092" y="3203233"/>
            <a:ext cx="3127211" cy="16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>
                <a:solidFill>
                  <a:srgbClr val="211F1C"/>
                </a:solidFill>
                <a:latin typeface="Roboto Mono"/>
              </a:rPr>
              <a:t>Izračun perioda, primjena algoritma periodograma, </a:t>
            </a:r>
            <a:r>
              <a:rPr lang="en-US">
                <a:solidFill>
                  <a:srgbClr val="211F1C"/>
                </a:solidFill>
                <a:latin typeface="Roboto Mono Italics"/>
              </a:rPr>
              <a:t>fit </a:t>
            </a:r>
            <a:r>
              <a:rPr lang="en-US">
                <a:solidFill>
                  <a:srgbClr val="211F1C"/>
                </a:solidFill>
                <a:latin typeface="Roboto Mono"/>
              </a:rPr>
              <a:t>svjetlosne krivulje te hi-kvadrat.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88092" y="2606623"/>
            <a:ext cx="3127211" cy="38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AD8082"/>
                </a:solidFill>
                <a:latin typeface="Anton"/>
              </a:rPr>
              <a:t>ANALIZA RR LIRA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1371048" y="5162789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20" name="Group 20"/>
          <p:cNvGrpSpPr/>
          <p:nvPr/>
        </p:nvGrpSpPr>
        <p:grpSpPr>
          <a:xfrm>
            <a:off x="9458097" y="2073665"/>
            <a:ext cx="3825900" cy="3089124"/>
            <a:chOff x="0" y="0"/>
            <a:chExt cx="872834" cy="7047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02847" y="3527083"/>
            <a:ext cx="3127211" cy="97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>
                <a:solidFill>
                  <a:srgbClr val="211F1C"/>
                </a:solidFill>
                <a:latin typeface="Roboto Mono"/>
              </a:rPr>
              <a:t>Algoritam selekcije Blazhko kandidata prema analizi.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84640" y="2514090"/>
            <a:ext cx="3799358" cy="74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79A8A4"/>
                </a:solidFill>
                <a:latin typeface="Anton"/>
              </a:rPr>
              <a:t>SELEKCIJA BLAZHKO KANDIDATA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5690398" y="5162789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26" name="Group 26"/>
          <p:cNvGrpSpPr/>
          <p:nvPr/>
        </p:nvGrpSpPr>
        <p:grpSpPr>
          <a:xfrm>
            <a:off x="13777448" y="2073665"/>
            <a:ext cx="3825900" cy="3089124"/>
            <a:chOff x="0" y="0"/>
            <a:chExt cx="872834" cy="7047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122198" y="3365158"/>
            <a:ext cx="3127211" cy="130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>
                <a:solidFill>
                  <a:srgbClr val="211F1C"/>
                </a:solidFill>
                <a:latin typeface="Roboto Mono"/>
              </a:rPr>
              <a:t>Vizualna analiza Blazhko kandidata i stvaranje konačnog kataloga.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26793" y="2606623"/>
            <a:ext cx="3127211" cy="38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92A186"/>
                </a:solidFill>
                <a:latin typeface="Anton"/>
              </a:rPr>
              <a:t>VIZUALNA ANALIZA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09625" y="9258300"/>
            <a:ext cx="1066053" cy="432385"/>
            <a:chOff x="0" y="0"/>
            <a:chExt cx="3070231" cy="124526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10/18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9933" y="2572783"/>
            <a:ext cx="16464933" cy="7176884"/>
            <a:chOff x="0" y="0"/>
            <a:chExt cx="4640746" cy="20228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40746" cy="2022850"/>
            </a:xfrm>
            <a:custGeom>
              <a:avLst/>
              <a:gdLst/>
              <a:ahLst/>
              <a:cxnLst/>
              <a:rect l="l" t="t" r="r" b="b"/>
              <a:pathLst>
                <a:path w="4640746" h="2022850">
                  <a:moveTo>
                    <a:pt x="16927" y="0"/>
                  </a:moveTo>
                  <a:lnTo>
                    <a:pt x="4623819" y="0"/>
                  </a:lnTo>
                  <a:cubicBezTo>
                    <a:pt x="4628308" y="0"/>
                    <a:pt x="4632613" y="1783"/>
                    <a:pt x="4635788" y="4958"/>
                  </a:cubicBezTo>
                  <a:cubicBezTo>
                    <a:pt x="4638963" y="8132"/>
                    <a:pt x="4640746" y="12438"/>
                    <a:pt x="4640746" y="16927"/>
                  </a:cubicBezTo>
                  <a:lnTo>
                    <a:pt x="4640746" y="2005923"/>
                  </a:lnTo>
                  <a:cubicBezTo>
                    <a:pt x="4640746" y="2010412"/>
                    <a:pt x="4638963" y="2014718"/>
                    <a:pt x="4635788" y="2017892"/>
                  </a:cubicBezTo>
                  <a:cubicBezTo>
                    <a:pt x="4632613" y="2021067"/>
                    <a:pt x="4628308" y="2022850"/>
                    <a:pt x="4623819" y="2022850"/>
                  </a:cubicBezTo>
                  <a:lnTo>
                    <a:pt x="16927" y="2022850"/>
                  </a:lnTo>
                  <a:cubicBezTo>
                    <a:pt x="12438" y="2022850"/>
                    <a:pt x="8132" y="2021067"/>
                    <a:pt x="4958" y="2017892"/>
                  </a:cubicBezTo>
                  <a:cubicBezTo>
                    <a:pt x="1783" y="2014718"/>
                    <a:pt x="0" y="2010412"/>
                    <a:pt x="0" y="2005923"/>
                  </a:cubicBezTo>
                  <a:lnTo>
                    <a:pt x="0" y="16927"/>
                  </a:lnTo>
                  <a:cubicBezTo>
                    <a:pt x="0" y="12438"/>
                    <a:pt x="1783" y="8132"/>
                    <a:pt x="4958" y="4958"/>
                  </a:cubicBezTo>
                  <a:cubicBezTo>
                    <a:pt x="8132" y="1783"/>
                    <a:pt x="12438" y="0"/>
                    <a:pt x="169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40746" cy="2060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95343" y="2732136"/>
            <a:ext cx="897095" cy="874356"/>
            <a:chOff x="0" y="0"/>
            <a:chExt cx="286166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B2AD8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 dirty="0">
                  <a:solidFill>
                    <a:srgbClr val="000000"/>
                  </a:solidFill>
                  <a:latin typeface="Nunito Sans Expanded Bold"/>
                </a:rPr>
                <a:t>1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grpSp>
        <p:nvGrpSpPr>
          <p:cNvPr id="12" name="Group 12"/>
          <p:cNvGrpSpPr/>
          <p:nvPr/>
        </p:nvGrpSpPr>
        <p:grpSpPr>
          <a:xfrm>
            <a:off x="1721748" y="3720792"/>
            <a:ext cx="16000603" cy="5812683"/>
            <a:chOff x="0" y="0"/>
            <a:chExt cx="4509872" cy="16383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09872" cy="1638342"/>
            </a:xfrm>
            <a:custGeom>
              <a:avLst/>
              <a:gdLst/>
              <a:ahLst/>
              <a:cxnLst/>
              <a:rect l="l" t="t" r="r" b="b"/>
              <a:pathLst>
                <a:path w="4509872" h="1638342">
                  <a:moveTo>
                    <a:pt x="17419" y="0"/>
                  </a:moveTo>
                  <a:lnTo>
                    <a:pt x="4492453" y="0"/>
                  </a:lnTo>
                  <a:cubicBezTo>
                    <a:pt x="4497073" y="0"/>
                    <a:pt x="4501503" y="1835"/>
                    <a:pt x="4504770" y="5102"/>
                  </a:cubicBezTo>
                  <a:cubicBezTo>
                    <a:pt x="4508036" y="8368"/>
                    <a:pt x="4509872" y="12799"/>
                    <a:pt x="4509872" y="17419"/>
                  </a:cubicBezTo>
                  <a:lnTo>
                    <a:pt x="4509872" y="1620923"/>
                  </a:lnTo>
                  <a:cubicBezTo>
                    <a:pt x="4509872" y="1625543"/>
                    <a:pt x="4508036" y="1629973"/>
                    <a:pt x="4504770" y="1633240"/>
                  </a:cubicBezTo>
                  <a:cubicBezTo>
                    <a:pt x="4501503" y="1636507"/>
                    <a:pt x="4497073" y="1638342"/>
                    <a:pt x="4492453" y="1638342"/>
                  </a:cubicBezTo>
                  <a:lnTo>
                    <a:pt x="17419" y="1638342"/>
                  </a:lnTo>
                  <a:cubicBezTo>
                    <a:pt x="12799" y="1638342"/>
                    <a:pt x="8368" y="1636507"/>
                    <a:pt x="5102" y="1633240"/>
                  </a:cubicBezTo>
                  <a:cubicBezTo>
                    <a:pt x="1835" y="1629973"/>
                    <a:pt x="0" y="1625543"/>
                    <a:pt x="0" y="1620923"/>
                  </a:cubicBezTo>
                  <a:lnTo>
                    <a:pt x="0" y="17419"/>
                  </a:lnTo>
                  <a:cubicBezTo>
                    <a:pt x="0" y="12799"/>
                    <a:pt x="1835" y="8368"/>
                    <a:pt x="5102" y="5102"/>
                  </a:cubicBezTo>
                  <a:cubicBezTo>
                    <a:pt x="8368" y="1835"/>
                    <a:pt x="12799" y="0"/>
                    <a:pt x="17419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509872" cy="1676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09059" y="3907076"/>
            <a:ext cx="7092183" cy="2468041"/>
            <a:chOff x="0" y="0"/>
            <a:chExt cx="1931543" cy="6956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1543" cy="695633"/>
            </a:xfrm>
            <a:custGeom>
              <a:avLst/>
              <a:gdLst/>
              <a:ahLst/>
              <a:cxnLst/>
              <a:rect l="l" t="t" r="r" b="b"/>
              <a:pathLst>
                <a:path w="1931543" h="695633">
                  <a:moveTo>
                    <a:pt x="40670" y="0"/>
                  </a:moveTo>
                  <a:lnTo>
                    <a:pt x="1890873" y="0"/>
                  </a:lnTo>
                  <a:cubicBezTo>
                    <a:pt x="1901659" y="0"/>
                    <a:pt x="1912004" y="4285"/>
                    <a:pt x="1919631" y="11912"/>
                  </a:cubicBezTo>
                  <a:cubicBezTo>
                    <a:pt x="1927258" y="19539"/>
                    <a:pt x="1931543" y="29884"/>
                    <a:pt x="1931543" y="40670"/>
                  </a:cubicBezTo>
                  <a:lnTo>
                    <a:pt x="1931543" y="654963"/>
                  </a:lnTo>
                  <a:cubicBezTo>
                    <a:pt x="1931543" y="677424"/>
                    <a:pt x="1913334" y="695633"/>
                    <a:pt x="1890873" y="695633"/>
                  </a:cubicBezTo>
                  <a:lnTo>
                    <a:pt x="40670" y="695633"/>
                  </a:lnTo>
                  <a:cubicBezTo>
                    <a:pt x="29884" y="695633"/>
                    <a:pt x="19539" y="691348"/>
                    <a:pt x="11912" y="683721"/>
                  </a:cubicBezTo>
                  <a:cubicBezTo>
                    <a:pt x="4285" y="676094"/>
                    <a:pt x="0" y="665749"/>
                    <a:pt x="0" y="654963"/>
                  </a:cubicBezTo>
                  <a:lnTo>
                    <a:pt x="0" y="40670"/>
                  </a:lnTo>
                  <a:cubicBezTo>
                    <a:pt x="0" y="29884"/>
                    <a:pt x="4285" y="19539"/>
                    <a:pt x="11912" y="11912"/>
                  </a:cubicBezTo>
                  <a:cubicBezTo>
                    <a:pt x="19539" y="4285"/>
                    <a:pt x="29884" y="0"/>
                    <a:pt x="4067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931543" cy="733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95343" y="4017957"/>
            <a:ext cx="897095" cy="874356"/>
            <a:chOff x="0" y="0"/>
            <a:chExt cx="286166" cy="2789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B2AD8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95343" y="6489416"/>
            <a:ext cx="897095" cy="874356"/>
            <a:chOff x="0" y="0"/>
            <a:chExt cx="286166" cy="27891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B2AD8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9076434" y="3835212"/>
            <a:ext cx="4130275" cy="2639978"/>
          </a:xfrm>
          <a:custGeom>
            <a:avLst/>
            <a:gdLst/>
            <a:ahLst/>
            <a:cxnLst/>
            <a:rect l="l" t="t" r="r" b="b"/>
            <a:pathLst>
              <a:path w="4130275" h="2639978">
                <a:moveTo>
                  <a:pt x="0" y="0"/>
                </a:moveTo>
                <a:lnTo>
                  <a:pt x="4130275" y="0"/>
                </a:lnTo>
                <a:lnTo>
                  <a:pt x="4130275" y="2639978"/>
                </a:lnTo>
                <a:lnTo>
                  <a:pt x="0" y="2639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59" r="-9521"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25" name="Freeform 25"/>
          <p:cNvSpPr/>
          <p:nvPr/>
        </p:nvSpPr>
        <p:spPr>
          <a:xfrm>
            <a:off x="9076434" y="6673662"/>
            <a:ext cx="4130275" cy="2639978"/>
          </a:xfrm>
          <a:custGeom>
            <a:avLst/>
            <a:gdLst/>
            <a:ahLst/>
            <a:cxnLst/>
            <a:rect l="l" t="t" r="r" b="b"/>
            <a:pathLst>
              <a:path w="4130275" h="2639978">
                <a:moveTo>
                  <a:pt x="0" y="0"/>
                </a:moveTo>
                <a:lnTo>
                  <a:pt x="4130275" y="0"/>
                </a:lnTo>
                <a:lnTo>
                  <a:pt x="4130275" y="2639978"/>
                </a:lnTo>
                <a:lnTo>
                  <a:pt x="0" y="26399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559" r="-9521"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26" name="Freeform 26"/>
          <p:cNvSpPr/>
          <p:nvPr/>
        </p:nvSpPr>
        <p:spPr>
          <a:xfrm>
            <a:off x="13359109" y="5388695"/>
            <a:ext cx="4230062" cy="2610301"/>
          </a:xfrm>
          <a:custGeom>
            <a:avLst/>
            <a:gdLst/>
            <a:ahLst/>
            <a:cxnLst/>
            <a:rect l="l" t="t" r="r" b="b"/>
            <a:pathLst>
              <a:path w="4230062" h="2610301">
                <a:moveTo>
                  <a:pt x="0" y="0"/>
                </a:moveTo>
                <a:lnTo>
                  <a:pt x="4230062" y="0"/>
                </a:lnTo>
                <a:lnTo>
                  <a:pt x="4230062" y="2610301"/>
                </a:lnTo>
                <a:lnTo>
                  <a:pt x="0" y="26103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564" r="-6538"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27" name="TextBox 27"/>
          <p:cNvSpPr txBox="1"/>
          <p:nvPr/>
        </p:nvSpPr>
        <p:spPr>
          <a:xfrm>
            <a:off x="1542027" y="1181100"/>
            <a:ext cx="13649381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SELEKCIJA </a:t>
            </a:r>
            <a:r>
              <a:rPr lang="en-US" sz="8392">
                <a:solidFill>
                  <a:srgbClr val="79A8A4"/>
                </a:solidFill>
                <a:latin typeface="Anton"/>
              </a:rPr>
              <a:t>BLAZHKO KANDIDATA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15172" y="2987921"/>
            <a:ext cx="5484843" cy="36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sz="2700" spc="270">
                <a:solidFill>
                  <a:srgbClr val="211F1C"/>
                </a:solidFill>
                <a:latin typeface="Anton"/>
              </a:rPr>
              <a:t>FILTRIRANJE LOŠIH PODATAKA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82694" y="2843094"/>
            <a:ext cx="9244435" cy="595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0"/>
              </a:lnSpc>
              <a:spcBef>
                <a:spcPct val="0"/>
              </a:spcBef>
            </a:pPr>
            <a:r>
              <a:rPr lang="en-US" dirty="0" err="1">
                <a:solidFill>
                  <a:srgbClr val="211F1C"/>
                </a:solidFill>
                <a:latin typeface="Roboto Mono"/>
              </a:rPr>
              <a:t>Odbacivanje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RR Lira s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nerealnim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periodom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,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amplitudom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,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vrijednosti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hi-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kvadrata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ili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s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nedovoljnom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količinom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podataka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48115" y="4178328"/>
            <a:ext cx="5484843" cy="36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sz="2700" spc="270">
                <a:solidFill>
                  <a:srgbClr val="211F1C"/>
                </a:solidFill>
                <a:latin typeface="Anton"/>
              </a:rPr>
              <a:t>PERIODOGRAM ZVIJEZDE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48115" y="4554131"/>
            <a:ext cx="8027579" cy="1643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1031" lvl="1" indent="-175515" algn="l">
              <a:lnSpc>
                <a:spcPts val="3284"/>
              </a:lnSpc>
              <a:buFont typeface="Arial"/>
              <a:buChar char="•"/>
            </a:pPr>
            <a:r>
              <a:rPr lang="en-US" dirty="0">
                <a:solidFill>
                  <a:srgbClr val="211F1C"/>
                </a:solidFill>
                <a:latin typeface="Roboto Mono"/>
              </a:rPr>
              <a:t>ne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smije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postojati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dnevni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alias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perioda</a:t>
            </a:r>
            <a:endParaRPr lang="en-US" dirty="0">
              <a:solidFill>
                <a:srgbClr val="211F1C"/>
              </a:solidFill>
              <a:latin typeface="Roboto Mono"/>
            </a:endParaRPr>
          </a:p>
          <a:p>
            <a:pPr marL="351031" lvl="1" indent="-175515" algn="l">
              <a:lnSpc>
                <a:spcPts val="3284"/>
              </a:lnSpc>
              <a:buFont typeface="Arial"/>
              <a:buChar char="•"/>
            </a:pPr>
            <a:r>
              <a:rPr lang="en-US" dirty="0" err="1">
                <a:solidFill>
                  <a:srgbClr val="211F1C"/>
                </a:solidFill>
                <a:latin typeface="Roboto Mono"/>
              </a:rPr>
              <a:t>relativna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snaga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&gt; 0.05</a:t>
            </a:r>
          </a:p>
          <a:p>
            <a:pPr marL="351031" lvl="1" indent="-175515" algn="l">
              <a:lnSpc>
                <a:spcPts val="3284"/>
              </a:lnSpc>
              <a:buFont typeface="Arial"/>
              <a:buChar char="•"/>
            </a:pPr>
            <a:r>
              <a:rPr lang="en-US" dirty="0" err="1">
                <a:solidFill>
                  <a:srgbClr val="211F1C"/>
                </a:solidFill>
                <a:latin typeface="Roboto Mono"/>
              </a:rPr>
              <a:t>statistička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značajnost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&gt; 5</a:t>
            </a:r>
          </a:p>
          <a:p>
            <a:pPr marL="351031" lvl="1" indent="-175515" algn="l">
              <a:lnSpc>
                <a:spcPts val="3284"/>
              </a:lnSpc>
              <a:buFont typeface="Arial"/>
              <a:buChar char="•"/>
            </a:pPr>
            <a:r>
              <a:rPr lang="en-US" dirty="0">
                <a:solidFill>
                  <a:srgbClr val="211F1C"/>
                </a:solidFill>
                <a:latin typeface="Roboto Mono"/>
              </a:rPr>
              <a:t>35 &lt; Blazhko period &lt; 325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63308" y="6725988"/>
            <a:ext cx="5484843" cy="36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sz="2700" spc="270">
                <a:solidFill>
                  <a:srgbClr val="211F1C"/>
                </a:solidFill>
                <a:latin typeface="Anton"/>
              </a:rPr>
              <a:t>ANALIZA OSTALIH PARAMETARA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48115" y="7249472"/>
            <a:ext cx="5484843" cy="206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1031" lvl="1" indent="-175515" algn="l">
              <a:lnSpc>
                <a:spcPts val="3284"/>
              </a:lnSpc>
              <a:buFont typeface="Arial"/>
              <a:buChar char="•"/>
            </a:pPr>
            <a:r>
              <a:rPr lang="en-US" dirty="0">
                <a:solidFill>
                  <a:srgbClr val="211F1C"/>
                </a:solidFill>
                <a:latin typeface="Roboto Mono"/>
              </a:rPr>
              <a:t>LINEAR: 1.8 &lt; hi-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kvadrat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&lt; 3.0</a:t>
            </a:r>
          </a:p>
          <a:p>
            <a:pPr marL="351031" lvl="1" indent="-175515" algn="l">
              <a:lnSpc>
                <a:spcPts val="3284"/>
              </a:lnSpc>
              <a:buFont typeface="Arial"/>
              <a:buChar char="•"/>
            </a:pPr>
            <a:r>
              <a:rPr lang="en-US" dirty="0">
                <a:solidFill>
                  <a:srgbClr val="211F1C"/>
                </a:solidFill>
                <a:latin typeface="Roboto Mono"/>
              </a:rPr>
              <a:t>ZTF: 2.0 &lt; hi-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kvadrat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&lt; 4.0</a:t>
            </a:r>
          </a:p>
          <a:p>
            <a:pPr marL="351031" lvl="1" indent="-175515" algn="l">
              <a:lnSpc>
                <a:spcPts val="3284"/>
              </a:lnSpc>
              <a:buFont typeface="Arial"/>
              <a:buChar char="•"/>
            </a:pPr>
            <a:r>
              <a:rPr lang="en-US" dirty="0">
                <a:solidFill>
                  <a:srgbClr val="211F1C"/>
                </a:solidFill>
                <a:latin typeface="Roboto Mono"/>
              </a:rPr>
              <a:t>0.00002 &lt;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razlika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perioda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&lt; 0.00005</a:t>
            </a:r>
          </a:p>
          <a:p>
            <a:pPr marL="351031" lvl="1" indent="-175515" algn="l">
              <a:lnSpc>
                <a:spcPts val="3284"/>
              </a:lnSpc>
              <a:buFont typeface="Arial"/>
              <a:buChar char="•"/>
            </a:pPr>
            <a:r>
              <a:rPr lang="en-US" dirty="0">
                <a:solidFill>
                  <a:srgbClr val="211F1C"/>
                </a:solidFill>
                <a:latin typeface="Roboto Mono"/>
              </a:rPr>
              <a:t>0.05 &lt;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amplituda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&lt; 0.15</a:t>
            </a:r>
          </a:p>
          <a:p>
            <a:pPr marL="351031" lvl="1" indent="-175515" algn="l">
              <a:lnSpc>
                <a:spcPts val="3284"/>
              </a:lnSpc>
              <a:buFont typeface="Arial"/>
              <a:buChar char="•"/>
            </a:pPr>
            <a:r>
              <a:rPr lang="en-US" dirty="0">
                <a:solidFill>
                  <a:srgbClr val="211F1C"/>
                </a:solidFill>
                <a:latin typeface="Roboto Mono"/>
              </a:rPr>
              <a:t>0.15 &lt;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amplituda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&lt;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09625" y="7094372"/>
            <a:ext cx="10898990" cy="111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</a:rPr>
              <a:t>TIJEK PROGRAMIRANJA</a:t>
            </a:r>
          </a:p>
        </p:txBody>
      </p:sp>
      <p:sp>
        <p:nvSpPr>
          <p:cNvPr id="6" name="AutoShape 6"/>
          <p:cNvSpPr/>
          <p:nvPr/>
        </p:nvSpPr>
        <p:spPr>
          <a:xfrm>
            <a:off x="-2626987" y="5959426"/>
            <a:ext cx="23541974" cy="0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sp>
        <p:nvSpPr>
          <p:cNvPr id="7" name="AutoShape 7"/>
          <p:cNvSpPr/>
          <p:nvPr/>
        </p:nvSpPr>
        <p:spPr>
          <a:xfrm flipH="1">
            <a:off x="2732346" y="5173785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8" name="Group 8"/>
          <p:cNvGrpSpPr/>
          <p:nvPr/>
        </p:nvGrpSpPr>
        <p:grpSpPr>
          <a:xfrm>
            <a:off x="819396" y="2084661"/>
            <a:ext cx="3825900" cy="3089124"/>
            <a:chOff x="0" y="0"/>
            <a:chExt cx="872834" cy="7047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68741" y="3689008"/>
            <a:ext cx="3127211" cy="63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dirty="0" err="1">
                <a:solidFill>
                  <a:srgbClr val="211F1C"/>
                </a:solidFill>
                <a:latin typeface="Roboto Mono"/>
              </a:rPr>
              <a:t>Proces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pripreme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LINEAR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ZTF seta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podataka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3336" y="2503094"/>
            <a:ext cx="3127211" cy="74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5F6372"/>
                </a:solidFill>
                <a:latin typeface="Anton"/>
              </a:rPr>
              <a:t>PRIPREMA PODATAKA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7051697" y="5162789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14" name="Group 14"/>
          <p:cNvGrpSpPr/>
          <p:nvPr/>
        </p:nvGrpSpPr>
        <p:grpSpPr>
          <a:xfrm>
            <a:off x="5138747" y="2073665"/>
            <a:ext cx="3825900" cy="3089124"/>
            <a:chOff x="0" y="0"/>
            <a:chExt cx="872834" cy="7047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488092" y="3203233"/>
            <a:ext cx="3127211" cy="164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>
                <a:solidFill>
                  <a:srgbClr val="211F1C"/>
                </a:solidFill>
                <a:latin typeface="Roboto Mono"/>
              </a:rPr>
              <a:t>Izračun perioda, primjena algoritma periodograma, </a:t>
            </a:r>
            <a:r>
              <a:rPr lang="en-US">
                <a:solidFill>
                  <a:srgbClr val="211F1C"/>
                </a:solidFill>
                <a:latin typeface="Roboto Mono Italics"/>
              </a:rPr>
              <a:t>fit </a:t>
            </a:r>
            <a:r>
              <a:rPr lang="en-US">
                <a:solidFill>
                  <a:srgbClr val="211F1C"/>
                </a:solidFill>
                <a:latin typeface="Roboto Mono"/>
              </a:rPr>
              <a:t>svjetlosne krivulje te hi-kvadrat.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88092" y="2606623"/>
            <a:ext cx="3127211" cy="38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AD8082"/>
                </a:solidFill>
                <a:latin typeface="Anton"/>
              </a:rPr>
              <a:t>ANALIZA RR LIRA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1371048" y="5162789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20" name="Group 20"/>
          <p:cNvGrpSpPr/>
          <p:nvPr/>
        </p:nvGrpSpPr>
        <p:grpSpPr>
          <a:xfrm>
            <a:off x="9458097" y="2073665"/>
            <a:ext cx="3825900" cy="3089124"/>
            <a:chOff x="0" y="0"/>
            <a:chExt cx="872834" cy="7047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02847" y="3527083"/>
            <a:ext cx="3127211" cy="97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>
                <a:solidFill>
                  <a:srgbClr val="211F1C"/>
                </a:solidFill>
                <a:latin typeface="Roboto Mono"/>
              </a:rPr>
              <a:t>Algoritam selekcije Blazhko kandidata prema analizi.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84640" y="2514090"/>
            <a:ext cx="3799358" cy="74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79A8A4"/>
                </a:solidFill>
                <a:latin typeface="Anton"/>
              </a:rPr>
              <a:t>SELEKCIJA BLAZHKO KANDIDATA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5690398" y="5162789"/>
            <a:ext cx="0" cy="796637"/>
          </a:xfrm>
          <a:prstGeom prst="line">
            <a:avLst/>
          </a:prstGeom>
          <a:ln w="19050" cap="flat">
            <a:solidFill>
              <a:srgbClr val="211F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HR"/>
          </a:p>
        </p:txBody>
      </p:sp>
      <p:grpSp>
        <p:nvGrpSpPr>
          <p:cNvPr id="26" name="Group 26"/>
          <p:cNvGrpSpPr/>
          <p:nvPr/>
        </p:nvGrpSpPr>
        <p:grpSpPr>
          <a:xfrm>
            <a:off x="13777448" y="2073665"/>
            <a:ext cx="3825900" cy="3089124"/>
            <a:chOff x="0" y="0"/>
            <a:chExt cx="872834" cy="70474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2834" cy="704747"/>
            </a:xfrm>
            <a:custGeom>
              <a:avLst/>
              <a:gdLst/>
              <a:ahLst/>
              <a:cxnLst/>
              <a:rect l="l" t="t" r="r" b="b"/>
              <a:pathLst>
                <a:path w="872834" h="704747">
                  <a:moveTo>
                    <a:pt x="72848" y="0"/>
                  </a:moveTo>
                  <a:lnTo>
                    <a:pt x="799986" y="0"/>
                  </a:lnTo>
                  <a:cubicBezTo>
                    <a:pt x="819306" y="0"/>
                    <a:pt x="837835" y="7675"/>
                    <a:pt x="851497" y="21337"/>
                  </a:cubicBezTo>
                  <a:cubicBezTo>
                    <a:pt x="865159" y="34998"/>
                    <a:pt x="872834" y="53527"/>
                    <a:pt x="872834" y="72848"/>
                  </a:cubicBezTo>
                  <a:lnTo>
                    <a:pt x="872834" y="631899"/>
                  </a:lnTo>
                  <a:cubicBezTo>
                    <a:pt x="872834" y="651219"/>
                    <a:pt x="865159" y="669749"/>
                    <a:pt x="851497" y="683410"/>
                  </a:cubicBezTo>
                  <a:cubicBezTo>
                    <a:pt x="837835" y="697072"/>
                    <a:pt x="819306" y="704747"/>
                    <a:pt x="799986" y="704747"/>
                  </a:cubicBezTo>
                  <a:lnTo>
                    <a:pt x="72848" y="704747"/>
                  </a:lnTo>
                  <a:cubicBezTo>
                    <a:pt x="53527" y="704747"/>
                    <a:pt x="34998" y="697072"/>
                    <a:pt x="21337" y="683410"/>
                  </a:cubicBezTo>
                  <a:cubicBezTo>
                    <a:pt x="7675" y="669749"/>
                    <a:pt x="0" y="651219"/>
                    <a:pt x="0" y="631899"/>
                  </a:cubicBezTo>
                  <a:lnTo>
                    <a:pt x="0" y="72848"/>
                  </a:lnTo>
                  <a:cubicBezTo>
                    <a:pt x="0" y="53527"/>
                    <a:pt x="7675" y="34998"/>
                    <a:pt x="21337" y="21337"/>
                  </a:cubicBezTo>
                  <a:cubicBezTo>
                    <a:pt x="34998" y="7675"/>
                    <a:pt x="53527" y="0"/>
                    <a:pt x="72848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72834" cy="742847"/>
            </a:xfrm>
            <a:prstGeom prst="rect">
              <a:avLst/>
            </a:prstGeom>
          </p:spPr>
          <p:txBody>
            <a:bodyPr lIns="58646" tIns="58646" rIns="58646" bIns="58646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122198" y="3365158"/>
            <a:ext cx="3127211" cy="130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>
                <a:solidFill>
                  <a:srgbClr val="211F1C"/>
                </a:solidFill>
                <a:latin typeface="Roboto Mono"/>
              </a:rPr>
              <a:t>Vizualna analiza Blazhko kandidata i stvaranje konačnog kataloga.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26793" y="2606623"/>
            <a:ext cx="3127211" cy="38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 dirty="0">
                <a:solidFill>
                  <a:srgbClr val="92A186"/>
                </a:solidFill>
                <a:latin typeface="Anton"/>
              </a:rPr>
              <a:t>VIZUALNA ANALIZA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09625" y="9042108"/>
            <a:ext cx="1066053" cy="432385"/>
            <a:chOff x="0" y="0"/>
            <a:chExt cx="3070231" cy="124526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10/18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76400" y="-58040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625" y="9042108"/>
            <a:ext cx="1066053" cy="432385"/>
            <a:chOff x="0" y="0"/>
            <a:chExt cx="3070231" cy="12452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13/18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208273" y="345275"/>
            <a:ext cx="7339592" cy="2220032"/>
          </a:xfrm>
          <a:custGeom>
            <a:avLst/>
            <a:gdLst/>
            <a:ahLst/>
            <a:cxnLst/>
            <a:rect l="l" t="t" r="r" b="b"/>
            <a:pathLst>
              <a:path w="7339592" h="2220032">
                <a:moveTo>
                  <a:pt x="0" y="0"/>
                </a:moveTo>
                <a:lnTo>
                  <a:pt x="7339591" y="0"/>
                </a:lnTo>
                <a:lnTo>
                  <a:pt x="7339591" y="2220032"/>
                </a:lnTo>
                <a:lnTo>
                  <a:pt x="0" y="2220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9" name="Freeform 9"/>
          <p:cNvSpPr/>
          <p:nvPr/>
        </p:nvSpPr>
        <p:spPr>
          <a:xfrm>
            <a:off x="9208273" y="2565307"/>
            <a:ext cx="7339592" cy="2105114"/>
          </a:xfrm>
          <a:custGeom>
            <a:avLst/>
            <a:gdLst/>
            <a:ahLst/>
            <a:cxnLst/>
            <a:rect l="l" t="t" r="r" b="b"/>
            <a:pathLst>
              <a:path w="7339592" h="2105114">
                <a:moveTo>
                  <a:pt x="0" y="0"/>
                </a:moveTo>
                <a:lnTo>
                  <a:pt x="7339591" y="0"/>
                </a:lnTo>
                <a:lnTo>
                  <a:pt x="7339591" y="2105114"/>
                </a:lnTo>
                <a:lnTo>
                  <a:pt x="0" y="21051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10" name="Freeform 10"/>
          <p:cNvSpPr/>
          <p:nvPr/>
        </p:nvSpPr>
        <p:spPr>
          <a:xfrm>
            <a:off x="9208273" y="4670421"/>
            <a:ext cx="7339592" cy="2001707"/>
          </a:xfrm>
          <a:custGeom>
            <a:avLst/>
            <a:gdLst/>
            <a:ahLst/>
            <a:cxnLst/>
            <a:rect l="l" t="t" r="r" b="b"/>
            <a:pathLst>
              <a:path w="7339592" h="2001707">
                <a:moveTo>
                  <a:pt x="0" y="0"/>
                </a:moveTo>
                <a:lnTo>
                  <a:pt x="7339591" y="0"/>
                </a:lnTo>
                <a:lnTo>
                  <a:pt x="7339591" y="2001707"/>
                </a:lnTo>
                <a:lnTo>
                  <a:pt x="0" y="20017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11" name="TextBox 11"/>
          <p:cNvSpPr txBox="1"/>
          <p:nvPr/>
        </p:nvSpPr>
        <p:spPr>
          <a:xfrm>
            <a:off x="914400" y="1985315"/>
            <a:ext cx="6547114" cy="218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 dirty="0">
                <a:solidFill>
                  <a:srgbClr val="92A186"/>
                </a:solidFill>
                <a:latin typeface="Anton"/>
              </a:rPr>
              <a:t>VIZUALNA</a:t>
            </a:r>
            <a:r>
              <a:rPr lang="en-US" sz="8392" dirty="0">
                <a:solidFill>
                  <a:srgbClr val="211F1C"/>
                </a:solidFill>
                <a:latin typeface="Anton"/>
              </a:rPr>
              <a:t> ANALIZA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9625" y="4690566"/>
            <a:ext cx="6066488" cy="373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664" lvl="1" indent="-187832" algn="l">
              <a:lnSpc>
                <a:spcPts val="3653"/>
              </a:lnSpc>
              <a:buFont typeface="Arial"/>
              <a:buChar char="•"/>
            </a:pPr>
            <a:r>
              <a:rPr lang="en-US" dirty="0" err="1">
                <a:solidFill>
                  <a:srgbClr val="211F1C"/>
                </a:solidFill>
                <a:latin typeface="Roboto Mono Bold"/>
              </a:rPr>
              <a:t>Faza</a:t>
            </a:r>
            <a:r>
              <a:rPr lang="en-US" dirty="0">
                <a:solidFill>
                  <a:srgbClr val="211F1C"/>
                </a:solidFill>
                <a:latin typeface="Roboto Mono Bold"/>
              </a:rPr>
              <a:t> 1: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točnost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oblika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te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211F1C"/>
                </a:solidFill>
                <a:latin typeface="Roboto Mono Italics"/>
              </a:rPr>
              <a:t>fit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zvijezde</a:t>
            </a:r>
            <a:endParaRPr lang="en-US" dirty="0">
              <a:solidFill>
                <a:srgbClr val="211F1C"/>
              </a:solidFill>
              <a:latin typeface="Roboto Mono"/>
            </a:endParaRPr>
          </a:p>
          <a:p>
            <a:pPr marL="375664" lvl="1" indent="-187832" algn="l">
              <a:lnSpc>
                <a:spcPts val="3653"/>
              </a:lnSpc>
              <a:buFont typeface="Arial"/>
              <a:buChar char="•"/>
            </a:pPr>
            <a:r>
              <a:rPr lang="en-US" dirty="0" err="1">
                <a:solidFill>
                  <a:srgbClr val="211F1C"/>
                </a:solidFill>
                <a:latin typeface="Roboto Mono Bold"/>
              </a:rPr>
              <a:t>Faza</a:t>
            </a:r>
            <a:r>
              <a:rPr lang="en-US" dirty="0">
                <a:solidFill>
                  <a:srgbClr val="211F1C"/>
                </a:solidFill>
                <a:latin typeface="Roboto Mono Bold"/>
              </a:rPr>
              <a:t> 2: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prisutnost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lokalnih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Blazhko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maksimuma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te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njihova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signifikantnost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,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provjera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alrogitma</a:t>
            </a:r>
            <a:endParaRPr lang="en-US" dirty="0">
              <a:solidFill>
                <a:srgbClr val="211F1C"/>
              </a:solidFill>
              <a:latin typeface="Roboto Mono"/>
            </a:endParaRPr>
          </a:p>
          <a:p>
            <a:pPr marL="375664" lvl="1" indent="-187832" algn="l">
              <a:lnSpc>
                <a:spcPts val="3653"/>
              </a:lnSpc>
              <a:buFont typeface="Arial"/>
              <a:buChar char="•"/>
            </a:pPr>
            <a:r>
              <a:rPr lang="en-US" dirty="0" err="1">
                <a:solidFill>
                  <a:srgbClr val="211F1C"/>
                </a:solidFill>
                <a:latin typeface="Roboto Mono Bold"/>
              </a:rPr>
              <a:t>Faza</a:t>
            </a:r>
            <a:r>
              <a:rPr lang="en-US" dirty="0">
                <a:solidFill>
                  <a:srgbClr val="211F1C"/>
                </a:solidFill>
                <a:latin typeface="Roboto Mono Bold"/>
              </a:rPr>
              <a:t> 3: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oblik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sveukupne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svjetlosne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krivulje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,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naznake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modulacije</a:t>
            </a:r>
            <a:endParaRPr lang="en-US" dirty="0">
              <a:solidFill>
                <a:srgbClr val="211F1C"/>
              </a:solidFill>
              <a:latin typeface="Roboto Mono"/>
            </a:endParaRPr>
          </a:p>
          <a:p>
            <a:pPr marL="375664" lvl="1" indent="-187832" algn="l">
              <a:lnSpc>
                <a:spcPts val="3653"/>
              </a:lnSpc>
              <a:buFont typeface="Arial"/>
              <a:buChar char="•"/>
            </a:pPr>
            <a:r>
              <a:rPr lang="en-US" dirty="0" err="1">
                <a:solidFill>
                  <a:srgbClr val="211F1C"/>
                </a:solidFill>
                <a:latin typeface="Roboto Mono Bold"/>
              </a:rPr>
              <a:t>Faza</a:t>
            </a:r>
            <a:r>
              <a:rPr lang="en-US" dirty="0">
                <a:solidFill>
                  <a:srgbClr val="211F1C"/>
                </a:solidFill>
                <a:latin typeface="Roboto Mono Bold"/>
              </a:rPr>
              <a:t> 4: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prisutnost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fazne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ili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amplitudne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modulacije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po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sezoni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promatranja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9208273" y="6672128"/>
            <a:ext cx="7339592" cy="3269597"/>
          </a:xfrm>
          <a:custGeom>
            <a:avLst/>
            <a:gdLst/>
            <a:ahLst/>
            <a:cxnLst/>
            <a:rect l="l" t="t" r="r" b="b"/>
            <a:pathLst>
              <a:path w="7339592" h="3269597">
                <a:moveTo>
                  <a:pt x="0" y="0"/>
                </a:moveTo>
                <a:lnTo>
                  <a:pt x="7339591" y="0"/>
                </a:lnTo>
                <a:lnTo>
                  <a:pt x="7339591" y="3269597"/>
                </a:lnTo>
                <a:lnTo>
                  <a:pt x="0" y="3269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78058" y="496912"/>
            <a:ext cx="11281889" cy="5237984"/>
            <a:chOff x="0" y="0"/>
            <a:chExt cx="3276808" cy="1521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76808" cy="1521365"/>
            </a:xfrm>
            <a:custGeom>
              <a:avLst/>
              <a:gdLst/>
              <a:ahLst/>
              <a:cxnLst/>
              <a:rect l="l" t="t" r="r" b="b"/>
              <a:pathLst>
                <a:path w="3276808" h="1521365">
                  <a:moveTo>
                    <a:pt x="24704" y="0"/>
                  </a:moveTo>
                  <a:lnTo>
                    <a:pt x="3252104" y="0"/>
                  </a:lnTo>
                  <a:cubicBezTo>
                    <a:pt x="3265748" y="0"/>
                    <a:pt x="3276808" y="11060"/>
                    <a:pt x="3276808" y="24704"/>
                  </a:cubicBezTo>
                  <a:lnTo>
                    <a:pt x="3276808" y="1496660"/>
                  </a:lnTo>
                  <a:cubicBezTo>
                    <a:pt x="3276808" y="1510304"/>
                    <a:pt x="3265748" y="1521365"/>
                    <a:pt x="3252104" y="1521365"/>
                  </a:cubicBezTo>
                  <a:lnTo>
                    <a:pt x="24704" y="1521365"/>
                  </a:lnTo>
                  <a:cubicBezTo>
                    <a:pt x="11060" y="1521365"/>
                    <a:pt x="0" y="1510304"/>
                    <a:pt x="0" y="1496660"/>
                  </a:cubicBezTo>
                  <a:lnTo>
                    <a:pt x="0" y="24704"/>
                  </a:lnTo>
                  <a:cubicBezTo>
                    <a:pt x="0" y="11060"/>
                    <a:pt x="11060" y="0"/>
                    <a:pt x="24704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76808" cy="1559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625" y="9258300"/>
            <a:ext cx="1066053" cy="432385"/>
            <a:chOff x="0" y="0"/>
            <a:chExt cx="3070231" cy="1245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14/18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647337" y="867573"/>
            <a:ext cx="8993326" cy="4496663"/>
          </a:xfrm>
          <a:custGeom>
            <a:avLst/>
            <a:gdLst/>
            <a:ahLst/>
            <a:cxnLst/>
            <a:rect l="l" t="t" r="r" b="b"/>
            <a:pathLst>
              <a:path w="8993326" h="4496663">
                <a:moveTo>
                  <a:pt x="0" y="0"/>
                </a:moveTo>
                <a:lnTo>
                  <a:pt x="8993326" y="0"/>
                </a:lnTo>
                <a:lnTo>
                  <a:pt x="8993326" y="4496663"/>
                </a:lnTo>
                <a:lnTo>
                  <a:pt x="0" y="4496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12" name="TextBox 12"/>
          <p:cNvSpPr txBox="1"/>
          <p:nvPr/>
        </p:nvSpPr>
        <p:spPr>
          <a:xfrm>
            <a:off x="2889901" y="6192096"/>
            <a:ext cx="12508198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5"/>
              </a:lnSpc>
            </a:pPr>
            <a:r>
              <a:rPr lang="en-US" sz="8392">
                <a:solidFill>
                  <a:srgbClr val="000000"/>
                </a:solidFill>
                <a:latin typeface="Anton"/>
              </a:rPr>
              <a:t>REZULTATI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47855" y="7575735"/>
            <a:ext cx="8592290" cy="640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7"/>
              </a:lnSpc>
              <a:spcBef>
                <a:spcPct val="0"/>
              </a:spcBef>
            </a:pPr>
            <a:r>
              <a:rPr lang="en-US" dirty="0" err="1">
                <a:solidFill>
                  <a:srgbClr val="211F1C"/>
                </a:solidFill>
                <a:latin typeface="Roboto Mono"/>
              </a:rPr>
              <a:t>Pronađeno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je </a:t>
            </a:r>
            <a:r>
              <a:rPr lang="en-US" dirty="0">
                <a:solidFill>
                  <a:srgbClr val="211F1C"/>
                </a:solidFill>
                <a:latin typeface="Roboto Mono Bold"/>
              </a:rPr>
              <a:t>136 Blazhko </a:t>
            </a:r>
            <a:r>
              <a:rPr lang="en-US" dirty="0" err="1">
                <a:solidFill>
                  <a:srgbClr val="211F1C"/>
                </a:solidFill>
                <a:latin typeface="Roboto Mono Bold"/>
              </a:rPr>
              <a:t>zvijezda</a:t>
            </a:r>
            <a:r>
              <a:rPr lang="en-US" dirty="0">
                <a:solidFill>
                  <a:srgbClr val="211F1C"/>
                </a:solidFill>
                <a:latin typeface="Roboto Mono Bold"/>
              </a:rPr>
              <a:t>, 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4.67%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originanog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skupa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podataka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-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uspješnost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algoritma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selekcije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je 57%.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16C91D-6CF3-8CB3-EBFE-A571A3350B8D}"/>
              </a:ext>
            </a:extLst>
          </p:cNvPr>
          <p:cNvSpPr/>
          <p:nvPr/>
        </p:nvSpPr>
        <p:spPr>
          <a:xfrm>
            <a:off x="12420600" y="1485900"/>
            <a:ext cx="228600" cy="38100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7DEEA-2D2E-A1D3-DC5D-B74D475AB45B}"/>
              </a:ext>
            </a:extLst>
          </p:cNvPr>
          <p:cNvSpPr txBox="1"/>
          <p:nvPr/>
        </p:nvSpPr>
        <p:spPr>
          <a:xfrm>
            <a:off x="12306300" y="1470516"/>
            <a:ext cx="457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100" dirty="0">
                <a:latin typeface="Roboto Mono" pitchFamily="49" charset="0"/>
                <a:ea typeface="Roboto Mono" pitchFamily="49" charset="0"/>
              </a:rPr>
              <a:t>AB</a:t>
            </a:r>
          </a:p>
          <a:p>
            <a:r>
              <a:rPr lang="hr-HR" sz="1100" dirty="0">
                <a:latin typeface="Roboto Mono" pitchFamily="49" charset="0"/>
                <a:ea typeface="Roboto Mono" pitchFamily="49" charset="0"/>
              </a:rPr>
              <a:t>C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9573" y="9258300"/>
            <a:ext cx="1066053" cy="432385"/>
            <a:chOff x="0" y="0"/>
            <a:chExt cx="3070231" cy="12452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15/18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49573" y="1787138"/>
            <a:ext cx="8483638" cy="7179086"/>
          </a:xfrm>
          <a:custGeom>
            <a:avLst/>
            <a:gdLst/>
            <a:ahLst/>
            <a:cxnLst/>
            <a:rect l="l" t="t" r="r" b="b"/>
            <a:pathLst>
              <a:path w="8483638" h="7179086">
                <a:moveTo>
                  <a:pt x="0" y="0"/>
                </a:moveTo>
                <a:lnTo>
                  <a:pt x="8483637" y="0"/>
                </a:lnTo>
                <a:lnTo>
                  <a:pt x="8483637" y="7179086"/>
                </a:lnTo>
                <a:lnTo>
                  <a:pt x="0" y="7179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9" name="Freeform 9"/>
          <p:cNvSpPr/>
          <p:nvPr/>
        </p:nvSpPr>
        <p:spPr>
          <a:xfrm>
            <a:off x="9233210" y="1787138"/>
            <a:ext cx="8305217" cy="7179086"/>
          </a:xfrm>
          <a:custGeom>
            <a:avLst/>
            <a:gdLst/>
            <a:ahLst/>
            <a:cxnLst/>
            <a:rect l="l" t="t" r="r" b="b"/>
            <a:pathLst>
              <a:path w="8305217" h="7179086">
                <a:moveTo>
                  <a:pt x="0" y="0"/>
                </a:moveTo>
                <a:lnTo>
                  <a:pt x="8305217" y="0"/>
                </a:lnTo>
                <a:lnTo>
                  <a:pt x="8305217" y="7179086"/>
                </a:lnTo>
                <a:lnTo>
                  <a:pt x="0" y="7179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10" name="TextBox 10"/>
          <p:cNvSpPr txBox="1"/>
          <p:nvPr/>
        </p:nvSpPr>
        <p:spPr>
          <a:xfrm>
            <a:off x="3883415" y="629920"/>
            <a:ext cx="10521170" cy="93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>
                <a:solidFill>
                  <a:srgbClr val="211F1C"/>
                </a:solidFill>
                <a:latin typeface="Anton"/>
              </a:rPr>
              <a:t>PRIMJERI BLAZHKO ZVIJEZDA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9573" y="9258300"/>
            <a:ext cx="1066053" cy="432385"/>
            <a:chOff x="0" y="0"/>
            <a:chExt cx="3070231" cy="12452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16/18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81492" y="1820022"/>
            <a:ext cx="8271383" cy="7179086"/>
          </a:xfrm>
          <a:custGeom>
            <a:avLst/>
            <a:gdLst/>
            <a:ahLst/>
            <a:cxnLst/>
            <a:rect l="l" t="t" r="r" b="b"/>
            <a:pathLst>
              <a:path w="8271383" h="7179086">
                <a:moveTo>
                  <a:pt x="0" y="0"/>
                </a:moveTo>
                <a:lnTo>
                  <a:pt x="8271383" y="0"/>
                </a:lnTo>
                <a:lnTo>
                  <a:pt x="8271383" y="7179086"/>
                </a:lnTo>
                <a:lnTo>
                  <a:pt x="0" y="7179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9" name="Freeform 9"/>
          <p:cNvSpPr/>
          <p:nvPr/>
        </p:nvSpPr>
        <p:spPr>
          <a:xfrm>
            <a:off x="9152875" y="1820022"/>
            <a:ext cx="8253633" cy="7179086"/>
          </a:xfrm>
          <a:custGeom>
            <a:avLst/>
            <a:gdLst/>
            <a:ahLst/>
            <a:cxnLst/>
            <a:rect l="l" t="t" r="r" b="b"/>
            <a:pathLst>
              <a:path w="8253633" h="7179086">
                <a:moveTo>
                  <a:pt x="0" y="0"/>
                </a:moveTo>
                <a:lnTo>
                  <a:pt x="8253633" y="0"/>
                </a:lnTo>
                <a:lnTo>
                  <a:pt x="8253633" y="7179086"/>
                </a:lnTo>
                <a:lnTo>
                  <a:pt x="0" y="7179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10" name="TextBox 10"/>
          <p:cNvSpPr txBox="1"/>
          <p:nvPr/>
        </p:nvSpPr>
        <p:spPr>
          <a:xfrm>
            <a:off x="3883415" y="629920"/>
            <a:ext cx="10521170" cy="93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>
                <a:solidFill>
                  <a:srgbClr val="211F1C"/>
                </a:solidFill>
                <a:latin typeface="Anton"/>
              </a:rPr>
              <a:t>PRIMJERI BLAZHKO ZVIJEZDA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5" name="Freeform 5"/>
          <p:cNvSpPr/>
          <p:nvPr/>
        </p:nvSpPr>
        <p:spPr>
          <a:xfrm>
            <a:off x="809625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grpSp>
        <p:nvGrpSpPr>
          <p:cNvPr id="6" name="Group 6"/>
          <p:cNvGrpSpPr/>
          <p:nvPr/>
        </p:nvGrpSpPr>
        <p:grpSpPr>
          <a:xfrm>
            <a:off x="772575" y="9332532"/>
            <a:ext cx="1066053" cy="432385"/>
            <a:chOff x="0" y="0"/>
            <a:chExt cx="3070231" cy="12452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17/18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978483" y="1477460"/>
            <a:ext cx="10331034" cy="7247118"/>
            <a:chOff x="0" y="-192881"/>
            <a:chExt cx="13774712" cy="9662824"/>
          </a:xfrm>
        </p:grpSpPr>
        <p:grpSp>
          <p:nvGrpSpPr>
            <p:cNvPr id="10" name="Group 10"/>
            <p:cNvGrpSpPr/>
            <p:nvPr/>
          </p:nvGrpSpPr>
          <p:grpSpPr>
            <a:xfrm>
              <a:off x="7116130" y="-192881"/>
              <a:ext cx="6658582" cy="9583225"/>
              <a:chOff x="0" y="-38100"/>
              <a:chExt cx="1315275" cy="189298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15275" cy="1854883"/>
              </a:xfrm>
              <a:custGeom>
                <a:avLst/>
                <a:gdLst/>
                <a:ahLst/>
                <a:cxnLst/>
                <a:rect l="l" t="t" r="r" b="b"/>
                <a:pathLst>
                  <a:path w="1315275" h="1854883">
                    <a:moveTo>
                      <a:pt x="55810" y="0"/>
                    </a:moveTo>
                    <a:lnTo>
                      <a:pt x="1259466" y="0"/>
                    </a:lnTo>
                    <a:cubicBezTo>
                      <a:pt x="1274268" y="0"/>
                      <a:pt x="1288463" y="5880"/>
                      <a:pt x="1298929" y="16346"/>
                    </a:cubicBezTo>
                    <a:cubicBezTo>
                      <a:pt x="1309396" y="26813"/>
                      <a:pt x="1315275" y="41008"/>
                      <a:pt x="1315275" y="55810"/>
                    </a:cubicBezTo>
                    <a:lnTo>
                      <a:pt x="1315275" y="1799073"/>
                    </a:lnTo>
                    <a:cubicBezTo>
                      <a:pt x="1315275" y="1813875"/>
                      <a:pt x="1309396" y="1828070"/>
                      <a:pt x="1298929" y="1838536"/>
                    </a:cubicBezTo>
                    <a:cubicBezTo>
                      <a:pt x="1288463" y="1849003"/>
                      <a:pt x="1274268" y="1854883"/>
                      <a:pt x="1259466" y="1854883"/>
                    </a:cubicBezTo>
                    <a:lnTo>
                      <a:pt x="55810" y="1854883"/>
                    </a:lnTo>
                    <a:cubicBezTo>
                      <a:pt x="41008" y="1854883"/>
                      <a:pt x="26813" y="1849003"/>
                      <a:pt x="16346" y="1838536"/>
                    </a:cubicBezTo>
                    <a:cubicBezTo>
                      <a:pt x="5880" y="1828070"/>
                      <a:pt x="0" y="1813875"/>
                      <a:pt x="0" y="1799073"/>
                    </a:cubicBezTo>
                    <a:lnTo>
                      <a:pt x="0" y="55810"/>
                    </a:lnTo>
                    <a:cubicBezTo>
                      <a:pt x="0" y="41008"/>
                      <a:pt x="5880" y="26813"/>
                      <a:pt x="16346" y="16346"/>
                    </a:cubicBezTo>
                    <a:cubicBezTo>
                      <a:pt x="26813" y="5880"/>
                      <a:pt x="41008" y="0"/>
                      <a:pt x="55810" y="0"/>
                    </a:cubicBezTo>
                    <a:close/>
                  </a:path>
                </a:pathLst>
              </a:custGeom>
              <a:solidFill>
                <a:srgbClr val="F1F1F1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H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315275" cy="1892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74069" y="7917243"/>
              <a:ext cx="5910441" cy="155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75"/>
                </a:lnSpc>
              </a:pPr>
              <a:r>
                <a:rPr lang="en-US" sz="8392" dirty="0">
                  <a:solidFill>
                    <a:srgbClr val="211F1C"/>
                  </a:solidFill>
                  <a:latin typeface="Anton"/>
                </a:rPr>
                <a:t>ZAKLJUČCI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0"/>
              <a:ext cx="6658582" cy="7175504"/>
              <a:chOff x="0" y="0"/>
              <a:chExt cx="1315275" cy="141738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15275" cy="1417384"/>
              </a:xfrm>
              <a:custGeom>
                <a:avLst/>
                <a:gdLst/>
                <a:ahLst/>
                <a:cxnLst/>
                <a:rect l="l" t="t" r="r" b="b"/>
                <a:pathLst>
                  <a:path w="1315275" h="1417384">
                    <a:moveTo>
                      <a:pt x="55810" y="0"/>
                    </a:moveTo>
                    <a:lnTo>
                      <a:pt x="1259466" y="0"/>
                    </a:lnTo>
                    <a:cubicBezTo>
                      <a:pt x="1274268" y="0"/>
                      <a:pt x="1288463" y="5880"/>
                      <a:pt x="1298929" y="16346"/>
                    </a:cubicBezTo>
                    <a:cubicBezTo>
                      <a:pt x="1309396" y="26813"/>
                      <a:pt x="1315275" y="41008"/>
                      <a:pt x="1315275" y="55810"/>
                    </a:cubicBezTo>
                    <a:lnTo>
                      <a:pt x="1315275" y="1361574"/>
                    </a:lnTo>
                    <a:cubicBezTo>
                      <a:pt x="1315275" y="1376376"/>
                      <a:pt x="1309396" y="1390571"/>
                      <a:pt x="1298929" y="1401037"/>
                    </a:cubicBezTo>
                    <a:cubicBezTo>
                      <a:pt x="1288463" y="1411504"/>
                      <a:pt x="1274268" y="1417384"/>
                      <a:pt x="1259466" y="1417384"/>
                    </a:cubicBezTo>
                    <a:lnTo>
                      <a:pt x="55810" y="1417384"/>
                    </a:lnTo>
                    <a:cubicBezTo>
                      <a:pt x="41008" y="1417384"/>
                      <a:pt x="26813" y="1411504"/>
                      <a:pt x="16346" y="1401037"/>
                    </a:cubicBezTo>
                    <a:cubicBezTo>
                      <a:pt x="5880" y="1390571"/>
                      <a:pt x="0" y="1376376"/>
                      <a:pt x="0" y="1361574"/>
                    </a:cubicBezTo>
                    <a:lnTo>
                      <a:pt x="0" y="55810"/>
                    </a:lnTo>
                    <a:cubicBezTo>
                      <a:pt x="0" y="41008"/>
                      <a:pt x="5880" y="26813"/>
                      <a:pt x="16346" y="16346"/>
                    </a:cubicBezTo>
                    <a:cubicBezTo>
                      <a:pt x="26813" y="5880"/>
                      <a:pt x="41008" y="0"/>
                      <a:pt x="55810" y="0"/>
                    </a:cubicBezTo>
                    <a:close/>
                  </a:path>
                </a:pathLst>
              </a:custGeom>
              <a:solidFill>
                <a:srgbClr val="B2AD8F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H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315275" cy="14554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16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138077" y="696751"/>
              <a:ext cx="4382427" cy="1064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0"/>
                </a:lnSpc>
              </a:pPr>
              <a:r>
                <a:rPr lang="en-US" sz="3000" spc="300">
                  <a:solidFill>
                    <a:srgbClr val="FFFFFF"/>
                  </a:solidFill>
                  <a:latin typeface="Anton"/>
                </a:rPr>
                <a:t>VJERODOSTOJNOST REZULTATA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94391" y="3063396"/>
              <a:ext cx="5675918" cy="2442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Udio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 Blazhko </a:t>
              </a: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zvijezda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pronađenih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 u </a:t>
              </a: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ovom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radu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 (4.67%) </a:t>
              </a: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slaže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 se s </a:t>
              </a: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drugim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istraživanjima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 s </a:t>
              </a: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velikim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početnim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setom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latin typeface="Roboto Mono"/>
                </a:rPr>
                <a:t>podataka</a:t>
              </a:r>
              <a:r>
                <a:rPr lang="en-US" dirty="0">
                  <a:solidFill>
                    <a:srgbClr val="FFFFFF"/>
                  </a:solidFill>
                  <a:latin typeface="Roboto Mono"/>
                </a:rPr>
                <a:t>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854205" y="809506"/>
              <a:ext cx="5182434" cy="1398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9"/>
                </a:lnSpc>
              </a:pPr>
              <a:r>
                <a:rPr lang="en-US" sz="3999" spc="399">
                  <a:solidFill>
                    <a:srgbClr val="211F1C"/>
                  </a:solidFill>
                  <a:latin typeface="Anton"/>
                </a:rPr>
                <a:t>ZNAČAJNOST OVOGA RADA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585668" y="2316106"/>
              <a:ext cx="5675919" cy="6577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5664" lvl="1" indent="-187832" algn="l">
                <a:lnSpc>
                  <a:spcPts val="3914"/>
                </a:lnSpc>
                <a:buFont typeface="Arial"/>
                <a:buChar char="•"/>
              </a:pPr>
              <a:r>
                <a:rPr lang="en-US" dirty="0">
                  <a:solidFill>
                    <a:srgbClr val="211F1C"/>
                  </a:solidFill>
                  <a:latin typeface="Roboto Mono"/>
                </a:rPr>
                <a:t>Blazhko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efekt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je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jedan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od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zadnjih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pojava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u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astronomiji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bez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objašnjenja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–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povećanjem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broja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poznatih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Blazhko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zvijezda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pomažem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otkrivanju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mehanizma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efekta</a:t>
              </a:r>
              <a:endParaRPr lang="en-US" dirty="0">
                <a:solidFill>
                  <a:srgbClr val="211F1C"/>
                </a:solidFill>
                <a:latin typeface="Roboto Mono"/>
              </a:endParaRPr>
            </a:p>
            <a:p>
              <a:pPr marL="375664" lvl="1" indent="-187832" algn="l">
                <a:lnSpc>
                  <a:spcPts val="3914"/>
                </a:lnSpc>
                <a:buFont typeface="Arial"/>
                <a:buChar char="•"/>
              </a:pPr>
              <a:r>
                <a:rPr lang="en-US" dirty="0">
                  <a:solidFill>
                    <a:srgbClr val="211F1C"/>
                  </a:solidFill>
                  <a:latin typeface="Roboto Mono"/>
                </a:rPr>
                <a:t>rad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služi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kao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primjer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automatizacije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pronalaska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Blazhko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zvijezda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za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veće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skupove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 </a:t>
              </a:r>
              <a:r>
                <a:rPr lang="en-US" dirty="0" err="1">
                  <a:solidFill>
                    <a:srgbClr val="211F1C"/>
                  </a:solidFill>
                  <a:latin typeface="Roboto Mono"/>
                </a:rPr>
                <a:t>podataka</a:t>
              </a:r>
              <a:r>
                <a:rPr lang="en-US" dirty="0">
                  <a:solidFill>
                    <a:srgbClr val="211F1C"/>
                  </a:solidFill>
                  <a:latin typeface="Roboto Mono"/>
                </a:rPr>
                <a:t>.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29515" y="3250511"/>
            <a:ext cx="7010875" cy="1053515"/>
            <a:chOff x="0" y="0"/>
            <a:chExt cx="2236410" cy="278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36409" cy="278912"/>
            </a:xfrm>
            <a:custGeom>
              <a:avLst/>
              <a:gdLst/>
              <a:ahLst/>
              <a:cxnLst/>
              <a:rect l="l" t="t" r="r" b="b"/>
              <a:pathLst>
                <a:path w="2236409" h="278912">
                  <a:moveTo>
                    <a:pt x="39754" y="0"/>
                  </a:moveTo>
                  <a:lnTo>
                    <a:pt x="2196656" y="0"/>
                  </a:lnTo>
                  <a:cubicBezTo>
                    <a:pt x="2218611" y="0"/>
                    <a:pt x="2236409" y="17798"/>
                    <a:pt x="2236409" y="39754"/>
                  </a:cubicBezTo>
                  <a:lnTo>
                    <a:pt x="2236409" y="239158"/>
                  </a:lnTo>
                  <a:cubicBezTo>
                    <a:pt x="2236409" y="249702"/>
                    <a:pt x="2232221" y="259813"/>
                    <a:pt x="2224766" y="267268"/>
                  </a:cubicBezTo>
                  <a:cubicBezTo>
                    <a:pt x="2217311" y="274724"/>
                    <a:pt x="2207199" y="278912"/>
                    <a:pt x="2196656" y="278912"/>
                  </a:cubicBezTo>
                  <a:lnTo>
                    <a:pt x="39754" y="278912"/>
                  </a:lnTo>
                  <a:cubicBezTo>
                    <a:pt x="17798" y="278912"/>
                    <a:pt x="0" y="261114"/>
                    <a:pt x="0" y="239158"/>
                  </a:cubicBezTo>
                  <a:lnTo>
                    <a:pt x="0" y="39754"/>
                  </a:lnTo>
                  <a:cubicBezTo>
                    <a:pt x="0" y="17798"/>
                    <a:pt x="17798" y="0"/>
                    <a:pt x="39754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 b="1">
                <a:latin typeface="Roboto Mono" pitchFamily="49" charset="0"/>
                <a:ea typeface="Roboto Mono" pitchFamily="49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3641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205"/>
                </a:lnSpc>
              </a:pP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Istražiti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promjenjive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zvijezde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i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Blazhko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efekt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,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47609" y="3370012"/>
            <a:ext cx="897095" cy="874356"/>
            <a:chOff x="0" y="0"/>
            <a:chExt cx="286166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B2AD8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29515" y="4680127"/>
            <a:ext cx="7010875" cy="1128704"/>
            <a:chOff x="0" y="0"/>
            <a:chExt cx="2236410" cy="278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6409" cy="278912"/>
            </a:xfrm>
            <a:custGeom>
              <a:avLst/>
              <a:gdLst/>
              <a:ahLst/>
              <a:cxnLst/>
              <a:rect l="l" t="t" r="r" b="b"/>
              <a:pathLst>
                <a:path w="2236409" h="278912">
                  <a:moveTo>
                    <a:pt x="39754" y="0"/>
                  </a:moveTo>
                  <a:lnTo>
                    <a:pt x="2196656" y="0"/>
                  </a:lnTo>
                  <a:cubicBezTo>
                    <a:pt x="2218611" y="0"/>
                    <a:pt x="2236409" y="17798"/>
                    <a:pt x="2236409" y="39754"/>
                  </a:cubicBezTo>
                  <a:lnTo>
                    <a:pt x="2236409" y="239158"/>
                  </a:lnTo>
                  <a:cubicBezTo>
                    <a:pt x="2236409" y="249702"/>
                    <a:pt x="2232221" y="259813"/>
                    <a:pt x="2224766" y="267268"/>
                  </a:cubicBezTo>
                  <a:cubicBezTo>
                    <a:pt x="2217311" y="274724"/>
                    <a:pt x="2207199" y="278912"/>
                    <a:pt x="2196656" y="278912"/>
                  </a:cubicBezTo>
                  <a:lnTo>
                    <a:pt x="39754" y="278912"/>
                  </a:lnTo>
                  <a:cubicBezTo>
                    <a:pt x="17798" y="278912"/>
                    <a:pt x="0" y="261114"/>
                    <a:pt x="0" y="239158"/>
                  </a:cubicBezTo>
                  <a:lnTo>
                    <a:pt x="0" y="39754"/>
                  </a:lnTo>
                  <a:cubicBezTo>
                    <a:pt x="0" y="17798"/>
                    <a:pt x="17798" y="0"/>
                    <a:pt x="39754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 b="1">
                <a:latin typeface="Roboto Mono" pitchFamily="49" charset="0"/>
                <a:ea typeface="Roboto Mono" pitchFamily="49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3641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205"/>
                </a:lnSpc>
              </a:pP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pripremiti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2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baze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podataka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svjetlosnih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krivulja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,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47609" y="4776936"/>
            <a:ext cx="897095" cy="874356"/>
            <a:chOff x="0" y="0"/>
            <a:chExt cx="286166" cy="2789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B2AD8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29515" y="5988453"/>
            <a:ext cx="7010875" cy="1328209"/>
            <a:chOff x="0" y="-38100"/>
            <a:chExt cx="2236410" cy="344066"/>
          </a:xfrm>
        </p:grpSpPr>
        <p:sp>
          <p:nvSpPr>
            <p:cNvPr id="18" name="Freeform 18"/>
            <p:cNvSpPr/>
            <p:nvPr/>
          </p:nvSpPr>
          <p:spPr>
            <a:xfrm>
              <a:off x="0" y="-21119"/>
              <a:ext cx="2236409" cy="305966"/>
            </a:xfrm>
            <a:custGeom>
              <a:avLst/>
              <a:gdLst/>
              <a:ahLst/>
              <a:cxnLst/>
              <a:rect l="l" t="t" r="r" b="b"/>
              <a:pathLst>
                <a:path w="2236409" h="305966">
                  <a:moveTo>
                    <a:pt x="39754" y="0"/>
                  </a:moveTo>
                  <a:lnTo>
                    <a:pt x="2196656" y="0"/>
                  </a:lnTo>
                  <a:cubicBezTo>
                    <a:pt x="2218611" y="0"/>
                    <a:pt x="2236409" y="17798"/>
                    <a:pt x="2236409" y="39754"/>
                  </a:cubicBezTo>
                  <a:lnTo>
                    <a:pt x="2236409" y="266212"/>
                  </a:lnTo>
                  <a:cubicBezTo>
                    <a:pt x="2236409" y="276756"/>
                    <a:pt x="2232221" y="286867"/>
                    <a:pt x="2224766" y="294323"/>
                  </a:cubicBezTo>
                  <a:cubicBezTo>
                    <a:pt x="2217311" y="301778"/>
                    <a:pt x="2207199" y="305966"/>
                    <a:pt x="2196656" y="305966"/>
                  </a:cubicBezTo>
                  <a:lnTo>
                    <a:pt x="39754" y="305966"/>
                  </a:lnTo>
                  <a:cubicBezTo>
                    <a:pt x="17798" y="305966"/>
                    <a:pt x="0" y="288168"/>
                    <a:pt x="0" y="266212"/>
                  </a:cubicBezTo>
                  <a:lnTo>
                    <a:pt x="0" y="39754"/>
                  </a:lnTo>
                  <a:cubicBezTo>
                    <a:pt x="0" y="17798"/>
                    <a:pt x="17798" y="0"/>
                    <a:pt x="39754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 b="1">
                <a:latin typeface="Roboto Mono" pitchFamily="49" charset="0"/>
                <a:ea typeface="Roboto Mono" pitchFamily="49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236410" cy="34406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205"/>
                </a:lnSpc>
              </a:pP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analizirati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svjetlosne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krivulje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i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pronaći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Blazhko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zvijezde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,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47610" y="6135532"/>
            <a:ext cx="897095" cy="874356"/>
            <a:chOff x="0" y="0"/>
            <a:chExt cx="286166" cy="27891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B2AD8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229515" y="7316662"/>
            <a:ext cx="7010875" cy="1288800"/>
            <a:chOff x="0" y="-38100"/>
            <a:chExt cx="2236410" cy="3170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36409" cy="278912"/>
            </a:xfrm>
            <a:custGeom>
              <a:avLst/>
              <a:gdLst/>
              <a:ahLst/>
              <a:cxnLst/>
              <a:rect l="l" t="t" r="r" b="b"/>
              <a:pathLst>
                <a:path w="2236409" h="278912">
                  <a:moveTo>
                    <a:pt x="39754" y="0"/>
                  </a:moveTo>
                  <a:lnTo>
                    <a:pt x="2196656" y="0"/>
                  </a:lnTo>
                  <a:cubicBezTo>
                    <a:pt x="2218611" y="0"/>
                    <a:pt x="2236409" y="17798"/>
                    <a:pt x="2236409" y="39754"/>
                  </a:cubicBezTo>
                  <a:lnTo>
                    <a:pt x="2236409" y="239158"/>
                  </a:lnTo>
                  <a:cubicBezTo>
                    <a:pt x="2236409" y="249702"/>
                    <a:pt x="2232221" y="259813"/>
                    <a:pt x="2224766" y="267268"/>
                  </a:cubicBezTo>
                  <a:cubicBezTo>
                    <a:pt x="2217311" y="274724"/>
                    <a:pt x="2207199" y="278912"/>
                    <a:pt x="2196656" y="278912"/>
                  </a:cubicBezTo>
                  <a:lnTo>
                    <a:pt x="39754" y="278912"/>
                  </a:lnTo>
                  <a:cubicBezTo>
                    <a:pt x="17798" y="278912"/>
                    <a:pt x="0" y="261114"/>
                    <a:pt x="0" y="239158"/>
                  </a:cubicBezTo>
                  <a:lnTo>
                    <a:pt x="0" y="39754"/>
                  </a:lnTo>
                  <a:cubicBezTo>
                    <a:pt x="0" y="17798"/>
                    <a:pt x="17798" y="0"/>
                    <a:pt x="39754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 b="1">
                <a:latin typeface="Roboto Mono" pitchFamily="49" charset="0"/>
                <a:ea typeface="Roboto Mono" pitchFamily="49" charset="0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23641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205"/>
                </a:lnSpc>
              </a:pP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napraviti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katalog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dosada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neotkrivenih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 Blazhko </a:t>
              </a:r>
              <a:r>
                <a:rPr lang="en-US" b="1" spc="220" dirty="0" err="1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zvijezda</a:t>
              </a:r>
              <a:r>
                <a:rPr lang="en-US" b="1" spc="220" dirty="0">
                  <a:solidFill>
                    <a:srgbClr val="000000"/>
                  </a:solidFill>
                  <a:latin typeface="Roboto Mono" pitchFamily="49" charset="0"/>
                  <a:ea typeface="Roboto Mono" pitchFamily="49" charset="0"/>
                </a:rPr>
                <a:t>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047609" y="7495820"/>
            <a:ext cx="897095" cy="874356"/>
            <a:chOff x="0" y="0"/>
            <a:chExt cx="286166" cy="2789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6166" cy="278912"/>
            </a:xfrm>
            <a:custGeom>
              <a:avLst/>
              <a:gdLst/>
              <a:ahLst/>
              <a:cxnLst/>
              <a:rect l="l" t="t" r="r" b="b"/>
              <a:pathLst>
                <a:path w="286166" h="278912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B2AD8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4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grpSp>
        <p:nvGrpSpPr>
          <p:cNvPr id="30" name="Group 30"/>
          <p:cNvGrpSpPr/>
          <p:nvPr/>
        </p:nvGrpSpPr>
        <p:grpSpPr>
          <a:xfrm>
            <a:off x="495674" y="9533475"/>
            <a:ext cx="1066053" cy="432385"/>
            <a:chOff x="0" y="0"/>
            <a:chExt cx="3070231" cy="124526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2/18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198983" y="1916824"/>
            <a:ext cx="11890034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CILJEVI RADA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19790" y="3720842"/>
            <a:ext cx="11248419" cy="305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48"/>
              </a:lnSpc>
              <a:spcBef>
                <a:spcPct val="0"/>
              </a:spcBef>
            </a:pPr>
            <a:r>
              <a:rPr lang="en-US" sz="11632" dirty="0">
                <a:solidFill>
                  <a:srgbClr val="211F1C"/>
                </a:solidFill>
                <a:latin typeface="Anton"/>
              </a:rPr>
              <a:t>HVALA NA POZORNOSTI</a:t>
            </a:r>
          </a:p>
        </p:txBody>
      </p:sp>
      <p:sp>
        <p:nvSpPr>
          <p:cNvPr id="7" name="Freeform 7"/>
          <p:cNvSpPr/>
          <p:nvPr/>
        </p:nvSpPr>
        <p:spPr>
          <a:xfrm>
            <a:off x="8402954" y="2034047"/>
            <a:ext cx="1482091" cy="1266514"/>
          </a:xfrm>
          <a:custGeom>
            <a:avLst/>
            <a:gdLst/>
            <a:ahLst/>
            <a:cxnLst/>
            <a:rect l="l" t="t" r="r" b="b"/>
            <a:pathLst>
              <a:path w="1482091" h="1266514">
                <a:moveTo>
                  <a:pt x="0" y="0"/>
                </a:moveTo>
                <a:lnTo>
                  <a:pt x="1482092" y="0"/>
                </a:lnTo>
                <a:lnTo>
                  <a:pt x="1482092" y="1266514"/>
                </a:lnTo>
                <a:lnTo>
                  <a:pt x="0" y="1266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82FC3-8CBA-1FBB-3042-851AE41C35BA}"/>
              </a:ext>
            </a:extLst>
          </p:cNvPr>
          <p:cNvSpPr txBox="1"/>
          <p:nvPr/>
        </p:nvSpPr>
        <p:spPr>
          <a:xfrm>
            <a:off x="13025535" y="60462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r-HR" dirty="0"/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5" name="Freeform 5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6" name="TextBox 6"/>
          <p:cNvSpPr txBox="1"/>
          <p:nvPr/>
        </p:nvSpPr>
        <p:spPr>
          <a:xfrm>
            <a:off x="485353" y="1007867"/>
            <a:ext cx="11890034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LITERATURA I IZVORI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353" y="2105717"/>
            <a:ext cx="16497045" cy="74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01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chandra.harvard.edu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/graphics/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edu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earth_scientist_stars.pdf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(3.8.2023.)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02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openstax.org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/books/astronomy-2e/pages/19-3-variable-stars-one-key-to-cosmic-distances (4.7.2023.)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03 http://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spiff.rit.edu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/classes/phys370/lectures/mags/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mags.html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(3.3.2024.)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04 http://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spiff.rit.edu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/classes/phys370/lectures/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pulse_ii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pulse_ii.html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(4.3.2024.)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05 http://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spiff.rit.edu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/classes/phys370/lectures/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pulse_i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pulse_i.html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(4.3.2024.)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06 http://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spiff.rit.edu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/classes/ladder/lectures/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varstars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varstars.html#pulse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(5.3.2024.)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07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web.physics.ucsb.edu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/~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jatila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LambdaLabs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Globulars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HRdiagramlab_JKV.pdf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(7.3.2023.)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08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articles.adsabs.harvard.edu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/full/1992ApJS...79..507R/0000512.000.html(5.3.2024.)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09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astronomy.swin.edu.au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/cosmos/h/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hertzsprung-russell+diagram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(6.3.2024.)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10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www.animations.physics.unsw.edu.au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jw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beats.htm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(21.2.2024.)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11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phys.libretexts.org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/Courses/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University_of_California_Davis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/UCD%3A_Physics_7C_-_General_Physics/8%3A_Waves/8.6%3A_Beats (21.2.2024.)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12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hrcak.srce.hr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/file/175513 (12.2.2024.)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13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home.ifa.hawaii.edu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/users/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mendez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/ASTRO110LAB11/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variables.html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(10.8.2023.)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14 Percy J. (2007) Understanding Variable Stars 1.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izd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. Cambridge - 3.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i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6.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poglavlje</a:t>
            </a:r>
            <a:endParaRPr lang="en-US" sz="1200" dirty="0">
              <a:solidFill>
                <a:srgbClr val="211F1C"/>
              </a:solidFill>
              <a:latin typeface="Roboto Mono"/>
            </a:endParaRP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15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www.assa.org.au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/resources/variable-stars/classifying-variable-stars/ (23.7.2023.)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16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www.aavso.org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vsots_rrlyr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(20.7.2023.)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17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en.wikipedia.org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/wiki/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RR_Lyrae_variable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(24.7.2023.)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18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ogle.astrouw.edu.pl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/atlas/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RR_Lyr.html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(24.7.2023.)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19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www.aavso.org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/sites/default/files/Variable%20Star%20Classification%20and%20Light%20Curves%20Manual%202.1.pdf (25.7.2023.)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20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www.eso.org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/sci/publications/messenger/archive/no.13-jun78/messenger-no13-15-17.pdf (3.8.2023.)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21 http://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www.physics.smu.edu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sdalley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quarknet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/Variable%20Star%20Astronomy.pdf (6.8.2023.)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22 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en.wikipedia.org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/wiki/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Blazhko_effect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(6.8.2023.)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23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Sazbo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R. et al. (2013) Blazhko effect in Cepheids and RR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Lyrae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stars, Cambridge University Press, Vol. 9,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Simpozij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S301 (https://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arxiv.org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/pdf/1309.3969v1.pdf)        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24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Jurcsik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, Sodor, et al. (2009) The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Konkoly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Blazhko Survey: is light-curve modulation a common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propery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of RRab stars?, Monthly Notices of the Royal Astronomical Society, Vol. 400,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Izdanak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2 (https://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ui.adsabs.harvard.edu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/abs/2009MNRAS.400.1006J/abstract)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25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Kolenberg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K. (2008), 1907-2007: What's new on the Blazhko front?, J. Phys.: Conf. Ser. 118 012060 (https://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iopscience.iop.org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/article/10.1088/1742- 6596/118/1/012060/pdf)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26 Szabo R.,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Kollath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Z. et al. (2010), Does Kepler unveil the mystery of the Blazhko effect? First detection of period doubling in Kepler Blazhko RR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Lyrae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stars, Monthly Notices of the Royal Astronomical Society Vol. 409,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Izdanak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3, (https://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arxiv.org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/pdf/1007.3404.pdf)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27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Stothers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B. (2006), A new explanation of the Blazhko effect in RR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Lyrae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stars, The Astrophysical Journal, 652:643-649, (https://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iopscience.iop.org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/article/10.1086/508135/pdf)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28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Netzel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,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Smolec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et al. (2018), Blazhko effect in the first overtone RR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Lyrae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stars of the OGLE Galactic bulge collection, Monthly Notices of the Royal Astronomical Society , Vol. 480,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Izdanak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 1, (https://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academic.oup.com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mnras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/article/480/1/1229/5055626)</a:t>
            </a:r>
          </a:p>
          <a:p>
            <a:pPr algn="l">
              <a:lnSpc>
                <a:spcPts val="1764"/>
              </a:lnSpc>
            </a:pPr>
            <a:r>
              <a:rPr lang="en-US" sz="1200" dirty="0">
                <a:solidFill>
                  <a:srgbClr val="211F1C"/>
                </a:solidFill>
                <a:latin typeface="Roboto Mono"/>
              </a:rPr>
              <a:t>29 Teays T. (2018), The Blazhko effect in RR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Lyrae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, IAU colloquium Vol 139., (https://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www.cambridge.org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/core/journals/international-astronomical-union- colloquium/article/blazhko-effect-in-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rr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- </a:t>
            </a:r>
            <a:r>
              <a:rPr lang="en-US" sz="1200" dirty="0" err="1">
                <a:solidFill>
                  <a:srgbClr val="211F1C"/>
                </a:solidFill>
                <a:latin typeface="Roboto Mono"/>
              </a:rPr>
              <a:t>lyrae</a:t>
            </a:r>
            <a:r>
              <a:rPr lang="en-US" sz="1200" dirty="0">
                <a:solidFill>
                  <a:srgbClr val="211F1C"/>
                </a:solidFill>
                <a:latin typeface="Roboto Mono"/>
              </a:rPr>
              <a:t>/5A46E7907CCD38501CBB27028CDB0560)</a:t>
            </a:r>
          </a:p>
          <a:p>
            <a:pPr algn="l">
              <a:lnSpc>
                <a:spcPts val="1764"/>
              </a:lnSpc>
            </a:pPr>
            <a:endParaRPr lang="en-US" sz="1200" dirty="0">
              <a:solidFill>
                <a:srgbClr val="211F1C"/>
              </a:solidFill>
              <a:latin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5" name="Freeform 5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6" name="TextBox 6"/>
          <p:cNvSpPr txBox="1"/>
          <p:nvPr/>
        </p:nvSpPr>
        <p:spPr>
          <a:xfrm>
            <a:off x="485353" y="857568"/>
            <a:ext cx="11890034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LITERATURA I IZVORI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5353" y="2022841"/>
            <a:ext cx="16497045" cy="458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4"/>
              </a:lnSpc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30 Sesar B., Stuart J., Ivezić Ž. et al. (2011), Exploring the variable sky with LINEAR I. photometric recalibration with the sloan digital sky survey, The Astronomical Journal, 142:190, (http://faculty.washington.edu/ivezic/Publications/Sesar2011LINEAR.pdf)</a:t>
            </a:r>
          </a:p>
          <a:p>
            <a:pPr algn="l">
              <a:lnSpc>
                <a:spcPts val="1764"/>
              </a:lnSpc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31 Palaversa L., Ivezić Ž., Eyer L. et al. (2013), Exploring the variable sky with LINEAR III. Classification of periodic light curves, The Astronomical Journal, 146:101, (http://faculty.washington.edu/ivezic/Publications/Palaversa2013LINEAR.pdf)</a:t>
            </a:r>
          </a:p>
          <a:p>
            <a:pPr algn="l">
              <a:lnSpc>
                <a:spcPts val="1764"/>
              </a:lnSpc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32 Bellm E., Kulkarni S. et al. (2019), The Zwicky Transient Facility: System Overview, Performance and First results, Publications of the Astronomical Society of the Pacific, 131:018002, (https://iopscience.iop.org/article/10.1088/1538-3873/aaecbe/pdf)</a:t>
            </a:r>
          </a:p>
          <a:p>
            <a:pPr algn="l">
              <a:lnSpc>
                <a:spcPts val="1764"/>
              </a:lnSpc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33 Deb and Singh (2009), Light curve analysis of variable stars using Fourier decomposition and principal component analysis, Astronomy and Astrophysics, 507, 1729-1737, (https://www.aanda.org/articles/aa/pdf/2009/45/aa12851- 09.pdf)</a:t>
            </a:r>
          </a:p>
          <a:p>
            <a:pPr algn="l">
              <a:lnSpc>
                <a:spcPts val="1764"/>
              </a:lnSpc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34 Ivezić Ž. et al. (2004), The selection of RR Lyrae stars using single-epoch dana, The Astronomical Journal, 129:1096-1108, (http://faculty.washington.edu/ivezic/Publications/203458.web.pdf)</a:t>
            </a:r>
          </a:p>
          <a:p>
            <a:pPr algn="l">
              <a:lnSpc>
                <a:spcPts val="1764"/>
              </a:lnSpc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35 https://www.youtube.com/watch?v=J5smgeVN38I (25.7.2023.)</a:t>
            </a:r>
          </a:p>
          <a:p>
            <a:pPr algn="l">
              <a:lnSpc>
                <a:spcPts val="1764"/>
              </a:lnSpc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36 https://www.youtube.com/watch?v=NJIIwIVZPws (3.8.2023.)</a:t>
            </a:r>
          </a:p>
          <a:p>
            <a:pPr algn="l">
              <a:lnSpc>
                <a:spcPts val="1764"/>
              </a:lnSpc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37 https://www.youtube.com/watch?v=spUNpyF58BY (7.8.2023.)</a:t>
            </a:r>
          </a:p>
          <a:p>
            <a:pPr algn="l">
              <a:lnSpc>
                <a:spcPts val="1764"/>
              </a:lnSpc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38 http://sait.oat.ts.astro.it/MmSAI/77/PDF/492.pdf (2.4.2024.)</a:t>
            </a:r>
          </a:p>
          <a:p>
            <a:pPr algn="l">
              <a:lnSpc>
                <a:spcPts val="1764"/>
              </a:lnSpc>
            </a:pPr>
            <a:endParaRPr lang="en-US" sz="1200">
              <a:solidFill>
                <a:srgbClr val="211F1C"/>
              </a:solidFill>
              <a:latin typeface="Roboto Mono"/>
            </a:endParaRPr>
          </a:p>
          <a:p>
            <a:pPr algn="l">
              <a:lnSpc>
                <a:spcPts val="1764"/>
              </a:lnSpc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SLIKE U PREZENTACIJI</a:t>
            </a:r>
          </a:p>
          <a:p>
            <a:pPr marL="259080" lvl="1" indent="-129540" algn="l">
              <a:lnSpc>
                <a:spcPts val="1764"/>
              </a:lnSpc>
              <a:buFont typeface="Arial"/>
              <a:buChar char="•"/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https://simple.wikipedia.org/wiki/Variable_star</a:t>
            </a:r>
          </a:p>
          <a:p>
            <a:pPr marL="259080" lvl="1" indent="-129540" algn="l">
              <a:lnSpc>
                <a:spcPts val="1764"/>
              </a:lnSpc>
              <a:buFont typeface="Arial"/>
              <a:buChar char="•"/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https://link.springer.com/chapter/10.1007/978-3-030-00904-5_9</a:t>
            </a:r>
          </a:p>
          <a:p>
            <a:pPr marL="259080" lvl="1" indent="-129540" algn="l">
              <a:lnSpc>
                <a:spcPts val="1764"/>
              </a:lnSpc>
              <a:buFont typeface="Arial"/>
              <a:buChar char="•"/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https://www.space.com/15396-variable-stars.html</a:t>
            </a:r>
          </a:p>
          <a:p>
            <a:pPr marL="259080" lvl="1" indent="-129540" algn="l">
              <a:lnSpc>
                <a:spcPts val="1764"/>
              </a:lnSpc>
              <a:buFont typeface="Arial"/>
              <a:buChar char="•"/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http://stars.astro.illinois.edu/sow/rrlyr.html</a:t>
            </a:r>
          </a:p>
          <a:p>
            <a:pPr marL="259080" lvl="1" indent="-129540" algn="l">
              <a:lnSpc>
                <a:spcPts val="1764"/>
              </a:lnSpc>
              <a:buFont typeface="Arial"/>
              <a:buChar char="•"/>
            </a:pPr>
            <a:r>
              <a:rPr lang="en-US" sz="1200">
                <a:solidFill>
                  <a:srgbClr val="211F1C"/>
                </a:solidFill>
                <a:latin typeface="Roboto Mono"/>
              </a:rPr>
              <a:t>https://www.wikidata.org/wiki/Q370994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625" y="1643928"/>
            <a:ext cx="3177049" cy="3174058"/>
            <a:chOff x="0" y="0"/>
            <a:chExt cx="1728779" cy="17271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8779" cy="1727151"/>
            </a:xfrm>
            <a:custGeom>
              <a:avLst/>
              <a:gdLst/>
              <a:ahLst/>
              <a:cxnLst/>
              <a:rect l="l" t="t" r="r" b="b"/>
              <a:pathLst>
                <a:path w="1728779" h="1727151">
                  <a:moveTo>
                    <a:pt x="87726" y="0"/>
                  </a:moveTo>
                  <a:lnTo>
                    <a:pt x="1641053" y="0"/>
                  </a:lnTo>
                  <a:cubicBezTo>
                    <a:pt x="1664319" y="0"/>
                    <a:pt x="1686633" y="9243"/>
                    <a:pt x="1703084" y="25694"/>
                  </a:cubicBezTo>
                  <a:cubicBezTo>
                    <a:pt x="1719536" y="42146"/>
                    <a:pt x="1728779" y="64459"/>
                    <a:pt x="1728779" y="87726"/>
                  </a:cubicBezTo>
                  <a:lnTo>
                    <a:pt x="1728779" y="1639425"/>
                  </a:lnTo>
                  <a:cubicBezTo>
                    <a:pt x="1728779" y="1662692"/>
                    <a:pt x="1719536" y="1685005"/>
                    <a:pt x="1703084" y="1701457"/>
                  </a:cubicBezTo>
                  <a:cubicBezTo>
                    <a:pt x="1686633" y="1717909"/>
                    <a:pt x="1664319" y="1727151"/>
                    <a:pt x="1641053" y="1727151"/>
                  </a:cubicBezTo>
                  <a:lnTo>
                    <a:pt x="87726" y="1727151"/>
                  </a:lnTo>
                  <a:cubicBezTo>
                    <a:pt x="64459" y="1727151"/>
                    <a:pt x="42146" y="1717909"/>
                    <a:pt x="25694" y="1701457"/>
                  </a:cubicBezTo>
                  <a:cubicBezTo>
                    <a:pt x="9243" y="1685005"/>
                    <a:pt x="0" y="1662692"/>
                    <a:pt x="0" y="1639425"/>
                  </a:cubicBezTo>
                  <a:lnTo>
                    <a:pt x="0" y="87726"/>
                  </a:lnTo>
                  <a:cubicBezTo>
                    <a:pt x="0" y="64459"/>
                    <a:pt x="9243" y="42146"/>
                    <a:pt x="25694" y="25694"/>
                  </a:cubicBezTo>
                  <a:cubicBezTo>
                    <a:pt x="42146" y="9243"/>
                    <a:pt x="64459" y="0"/>
                    <a:pt x="8772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8779" cy="176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625" y="5241360"/>
            <a:ext cx="3177049" cy="3174058"/>
            <a:chOff x="0" y="0"/>
            <a:chExt cx="1728779" cy="17271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28779" cy="1727151"/>
            </a:xfrm>
            <a:custGeom>
              <a:avLst/>
              <a:gdLst/>
              <a:ahLst/>
              <a:cxnLst/>
              <a:rect l="l" t="t" r="r" b="b"/>
              <a:pathLst>
                <a:path w="1728779" h="1727151">
                  <a:moveTo>
                    <a:pt x="87726" y="0"/>
                  </a:moveTo>
                  <a:lnTo>
                    <a:pt x="1641053" y="0"/>
                  </a:lnTo>
                  <a:cubicBezTo>
                    <a:pt x="1664319" y="0"/>
                    <a:pt x="1686633" y="9243"/>
                    <a:pt x="1703084" y="25694"/>
                  </a:cubicBezTo>
                  <a:cubicBezTo>
                    <a:pt x="1719536" y="42146"/>
                    <a:pt x="1728779" y="64459"/>
                    <a:pt x="1728779" y="87726"/>
                  </a:cubicBezTo>
                  <a:lnTo>
                    <a:pt x="1728779" y="1639425"/>
                  </a:lnTo>
                  <a:cubicBezTo>
                    <a:pt x="1728779" y="1662692"/>
                    <a:pt x="1719536" y="1685005"/>
                    <a:pt x="1703084" y="1701457"/>
                  </a:cubicBezTo>
                  <a:cubicBezTo>
                    <a:pt x="1686633" y="1717909"/>
                    <a:pt x="1664319" y="1727151"/>
                    <a:pt x="1641053" y="1727151"/>
                  </a:cubicBezTo>
                  <a:lnTo>
                    <a:pt x="87726" y="1727151"/>
                  </a:lnTo>
                  <a:cubicBezTo>
                    <a:pt x="64459" y="1727151"/>
                    <a:pt x="42146" y="1717909"/>
                    <a:pt x="25694" y="1701457"/>
                  </a:cubicBezTo>
                  <a:cubicBezTo>
                    <a:pt x="9243" y="1685005"/>
                    <a:pt x="0" y="1662692"/>
                    <a:pt x="0" y="1639425"/>
                  </a:cubicBezTo>
                  <a:lnTo>
                    <a:pt x="0" y="87726"/>
                  </a:lnTo>
                  <a:cubicBezTo>
                    <a:pt x="0" y="64459"/>
                    <a:pt x="9243" y="42146"/>
                    <a:pt x="25694" y="25694"/>
                  </a:cubicBezTo>
                  <a:cubicBezTo>
                    <a:pt x="42146" y="9243"/>
                    <a:pt x="64459" y="0"/>
                    <a:pt x="8772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28779" cy="176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98597" y="1643928"/>
            <a:ext cx="3177049" cy="3174058"/>
            <a:chOff x="0" y="0"/>
            <a:chExt cx="1728779" cy="17271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28779" cy="1727151"/>
            </a:xfrm>
            <a:custGeom>
              <a:avLst/>
              <a:gdLst/>
              <a:ahLst/>
              <a:cxnLst/>
              <a:rect l="l" t="t" r="r" b="b"/>
              <a:pathLst>
                <a:path w="1728779" h="1727151">
                  <a:moveTo>
                    <a:pt x="87726" y="0"/>
                  </a:moveTo>
                  <a:lnTo>
                    <a:pt x="1641053" y="0"/>
                  </a:lnTo>
                  <a:cubicBezTo>
                    <a:pt x="1664319" y="0"/>
                    <a:pt x="1686633" y="9243"/>
                    <a:pt x="1703084" y="25694"/>
                  </a:cubicBezTo>
                  <a:cubicBezTo>
                    <a:pt x="1719536" y="42146"/>
                    <a:pt x="1728779" y="64459"/>
                    <a:pt x="1728779" y="87726"/>
                  </a:cubicBezTo>
                  <a:lnTo>
                    <a:pt x="1728779" y="1639425"/>
                  </a:lnTo>
                  <a:cubicBezTo>
                    <a:pt x="1728779" y="1662692"/>
                    <a:pt x="1719536" y="1685005"/>
                    <a:pt x="1703084" y="1701457"/>
                  </a:cubicBezTo>
                  <a:cubicBezTo>
                    <a:pt x="1686633" y="1717909"/>
                    <a:pt x="1664319" y="1727151"/>
                    <a:pt x="1641053" y="1727151"/>
                  </a:cubicBezTo>
                  <a:lnTo>
                    <a:pt x="87726" y="1727151"/>
                  </a:lnTo>
                  <a:cubicBezTo>
                    <a:pt x="64459" y="1727151"/>
                    <a:pt x="42146" y="1717909"/>
                    <a:pt x="25694" y="1701457"/>
                  </a:cubicBezTo>
                  <a:cubicBezTo>
                    <a:pt x="9243" y="1685005"/>
                    <a:pt x="0" y="1662692"/>
                    <a:pt x="0" y="1639425"/>
                  </a:cubicBezTo>
                  <a:lnTo>
                    <a:pt x="0" y="87726"/>
                  </a:lnTo>
                  <a:cubicBezTo>
                    <a:pt x="0" y="64459"/>
                    <a:pt x="9243" y="42146"/>
                    <a:pt x="25694" y="25694"/>
                  </a:cubicBezTo>
                  <a:cubicBezTo>
                    <a:pt x="42146" y="9243"/>
                    <a:pt x="64459" y="0"/>
                    <a:pt x="8772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28779" cy="176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498597" y="5241360"/>
            <a:ext cx="3177049" cy="3174058"/>
            <a:chOff x="0" y="0"/>
            <a:chExt cx="1728779" cy="17271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28779" cy="1727151"/>
            </a:xfrm>
            <a:custGeom>
              <a:avLst/>
              <a:gdLst/>
              <a:ahLst/>
              <a:cxnLst/>
              <a:rect l="l" t="t" r="r" b="b"/>
              <a:pathLst>
                <a:path w="1728779" h="1727151">
                  <a:moveTo>
                    <a:pt x="87726" y="0"/>
                  </a:moveTo>
                  <a:lnTo>
                    <a:pt x="1641053" y="0"/>
                  </a:lnTo>
                  <a:cubicBezTo>
                    <a:pt x="1664319" y="0"/>
                    <a:pt x="1686633" y="9243"/>
                    <a:pt x="1703084" y="25694"/>
                  </a:cubicBezTo>
                  <a:cubicBezTo>
                    <a:pt x="1719536" y="42146"/>
                    <a:pt x="1728779" y="64459"/>
                    <a:pt x="1728779" y="87726"/>
                  </a:cubicBezTo>
                  <a:lnTo>
                    <a:pt x="1728779" y="1639425"/>
                  </a:lnTo>
                  <a:cubicBezTo>
                    <a:pt x="1728779" y="1662692"/>
                    <a:pt x="1719536" y="1685005"/>
                    <a:pt x="1703084" y="1701457"/>
                  </a:cubicBezTo>
                  <a:cubicBezTo>
                    <a:pt x="1686633" y="1717909"/>
                    <a:pt x="1664319" y="1727151"/>
                    <a:pt x="1641053" y="1727151"/>
                  </a:cubicBezTo>
                  <a:lnTo>
                    <a:pt x="87726" y="1727151"/>
                  </a:lnTo>
                  <a:cubicBezTo>
                    <a:pt x="64459" y="1727151"/>
                    <a:pt x="42146" y="1717909"/>
                    <a:pt x="25694" y="1701457"/>
                  </a:cubicBezTo>
                  <a:cubicBezTo>
                    <a:pt x="9243" y="1685005"/>
                    <a:pt x="0" y="1662692"/>
                    <a:pt x="0" y="1639425"/>
                  </a:cubicBezTo>
                  <a:lnTo>
                    <a:pt x="0" y="87726"/>
                  </a:lnTo>
                  <a:cubicBezTo>
                    <a:pt x="0" y="64459"/>
                    <a:pt x="9243" y="42146"/>
                    <a:pt x="25694" y="25694"/>
                  </a:cubicBezTo>
                  <a:cubicBezTo>
                    <a:pt x="42146" y="9243"/>
                    <a:pt x="64459" y="0"/>
                    <a:pt x="87726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28779" cy="176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39353" y="5469592"/>
            <a:ext cx="2717593" cy="271759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-25042" r="-25042"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4728325" y="1872160"/>
            <a:ext cx="2717593" cy="271759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114277" t="-6016" r="-5360" b="-22131"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728325" y="5469592"/>
            <a:ext cx="2717593" cy="271759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7"/>
              <a:stretch>
                <a:fillRect l="-38943" r="-38943"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grpSp>
        <p:nvGrpSpPr>
          <p:cNvPr id="24" name="Group 24"/>
          <p:cNvGrpSpPr/>
          <p:nvPr/>
        </p:nvGrpSpPr>
        <p:grpSpPr>
          <a:xfrm>
            <a:off x="809625" y="9258300"/>
            <a:ext cx="1066053" cy="432385"/>
            <a:chOff x="0" y="0"/>
            <a:chExt cx="3070231" cy="12452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3/18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886085" y="2205781"/>
            <a:ext cx="7902846" cy="220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5F6372"/>
                </a:solidFill>
                <a:latin typeface="Anton"/>
              </a:rPr>
              <a:t>PROMJENJIVE</a:t>
            </a:r>
            <a:r>
              <a:rPr lang="en-US" sz="8392">
                <a:solidFill>
                  <a:srgbClr val="211F1C"/>
                </a:solidFill>
                <a:latin typeface="Anton"/>
              </a:rPr>
              <a:t> ZVIJEZDE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86085" y="5131011"/>
            <a:ext cx="8592290" cy="285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664" lvl="1" indent="-187832" algn="l">
              <a:lnSpc>
                <a:spcPts val="3827"/>
              </a:lnSpc>
              <a:buFont typeface="Arial"/>
              <a:buChar char="•"/>
            </a:pPr>
            <a:r>
              <a:rPr lang="en-US" dirty="0" err="1">
                <a:solidFill>
                  <a:srgbClr val="211F1C"/>
                </a:solidFill>
                <a:latin typeface="Roboto Mono Bold"/>
              </a:rPr>
              <a:t>intrinzične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promjenjive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zvijezde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-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mehanizam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promjene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sjaja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povezan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je s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fizičkim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procesima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unutar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zvijezde</a:t>
            </a:r>
            <a:endParaRPr lang="en-US" dirty="0">
              <a:solidFill>
                <a:srgbClr val="211F1C"/>
              </a:solidFill>
              <a:latin typeface="Roboto Mono"/>
            </a:endParaRPr>
          </a:p>
          <a:p>
            <a:pPr marL="375664" lvl="1" indent="-187832" algn="l">
              <a:lnSpc>
                <a:spcPts val="3827"/>
              </a:lnSpc>
              <a:buFont typeface="Arial"/>
              <a:buChar char="•"/>
            </a:pPr>
            <a:r>
              <a:rPr lang="en-US" dirty="0" err="1">
                <a:solidFill>
                  <a:srgbClr val="211F1C"/>
                </a:solidFill>
                <a:latin typeface="Roboto Mono Bold"/>
              </a:rPr>
              <a:t>pulsirajuće</a:t>
            </a:r>
            <a:r>
              <a:rPr lang="en-US" dirty="0">
                <a:solidFill>
                  <a:srgbClr val="211F1C"/>
                </a:solidFill>
                <a:latin typeface="Roboto Mono Bold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 Bold"/>
              </a:rPr>
              <a:t>promjenjive</a:t>
            </a:r>
            <a:r>
              <a:rPr lang="en-US" dirty="0">
                <a:solidFill>
                  <a:srgbClr val="211F1C"/>
                </a:solidFill>
                <a:latin typeface="Roboto Mono Bold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 Bold"/>
              </a:rPr>
              <a:t>zvijezde</a:t>
            </a:r>
            <a:r>
              <a:rPr lang="en-US" dirty="0">
                <a:solidFill>
                  <a:srgbClr val="211F1C"/>
                </a:solidFill>
                <a:latin typeface="Roboto Mono Bold"/>
              </a:rPr>
              <a:t> -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sadrže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mehanizam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pulsacije</a:t>
            </a:r>
            <a:endParaRPr lang="en-US" dirty="0">
              <a:solidFill>
                <a:srgbClr val="211F1C"/>
              </a:solidFill>
              <a:latin typeface="Roboto Mono"/>
            </a:endParaRPr>
          </a:p>
          <a:p>
            <a:pPr marL="375664" lvl="1" indent="-187832" algn="l">
              <a:lnSpc>
                <a:spcPts val="3827"/>
              </a:lnSpc>
              <a:buFont typeface="Arial"/>
              <a:buChar char="•"/>
            </a:pPr>
            <a:r>
              <a:rPr lang="en-US" dirty="0" err="1">
                <a:solidFill>
                  <a:srgbClr val="211F1C"/>
                </a:solidFill>
                <a:latin typeface="Roboto Mono Bold"/>
              </a:rPr>
              <a:t>ekstrinzične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promjenjive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zvijezde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-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mehanizam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promjene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sjaja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povezan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je s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vanjskim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utjecajima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.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039353" y="1872160"/>
            <a:ext cx="2717593" cy="2717593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5622" t="-6298" r="-116400" b="-23240"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625" y="3086100"/>
            <a:ext cx="4993936" cy="5965191"/>
            <a:chOff x="0" y="0"/>
            <a:chExt cx="1315275" cy="14173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5275" cy="1417384"/>
            </a:xfrm>
            <a:custGeom>
              <a:avLst/>
              <a:gdLst/>
              <a:ahLst/>
              <a:cxnLst/>
              <a:rect l="l" t="t" r="r" b="b"/>
              <a:pathLst>
                <a:path w="1315275" h="1417384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361574"/>
                  </a:lnTo>
                  <a:cubicBezTo>
                    <a:pt x="1315275" y="1376376"/>
                    <a:pt x="1309396" y="1390571"/>
                    <a:pt x="1298929" y="1401037"/>
                  </a:cubicBezTo>
                  <a:cubicBezTo>
                    <a:pt x="1288463" y="1411504"/>
                    <a:pt x="1274268" y="1417384"/>
                    <a:pt x="1259466" y="1417384"/>
                  </a:cubicBezTo>
                  <a:lnTo>
                    <a:pt x="55810" y="1417384"/>
                  </a:lnTo>
                  <a:cubicBezTo>
                    <a:pt x="41008" y="1417384"/>
                    <a:pt x="26813" y="1411504"/>
                    <a:pt x="16346" y="1401037"/>
                  </a:cubicBezTo>
                  <a:cubicBezTo>
                    <a:pt x="5880" y="1390571"/>
                    <a:pt x="0" y="1376376"/>
                    <a:pt x="0" y="1361574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5275" cy="1455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47032" y="3086100"/>
            <a:ext cx="4993936" cy="5965191"/>
            <a:chOff x="0" y="0"/>
            <a:chExt cx="1315275" cy="14173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5275" cy="1417384"/>
            </a:xfrm>
            <a:custGeom>
              <a:avLst/>
              <a:gdLst/>
              <a:ahLst/>
              <a:cxnLst/>
              <a:rect l="l" t="t" r="r" b="b"/>
              <a:pathLst>
                <a:path w="1315275" h="1417384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361574"/>
                  </a:lnTo>
                  <a:cubicBezTo>
                    <a:pt x="1315275" y="1376376"/>
                    <a:pt x="1309396" y="1390571"/>
                    <a:pt x="1298929" y="1401037"/>
                  </a:cubicBezTo>
                  <a:cubicBezTo>
                    <a:pt x="1288463" y="1411504"/>
                    <a:pt x="1274268" y="1417384"/>
                    <a:pt x="1259466" y="1417384"/>
                  </a:cubicBezTo>
                  <a:lnTo>
                    <a:pt x="55810" y="1417384"/>
                  </a:lnTo>
                  <a:cubicBezTo>
                    <a:pt x="41008" y="1417384"/>
                    <a:pt x="26813" y="1411504"/>
                    <a:pt x="16346" y="1401037"/>
                  </a:cubicBezTo>
                  <a:cubicBezTo>
                    <a:pt x="5880" y="1390571"/>
                    <a:pt x="0" y="1376376"/>
                    <a:pt x="0" y="1361574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15275" cy="1455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84439" y="3086100"/>
            <a:ext cx="4993936" cy="5965191"/>
            <a:chOff x="0" y="0"/>
            <a:chExt cx="1315275" cy="14173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5275" cy="1417384"/>
            </a:xfrm>
            <a:custGeom>
              <a:avLst/>
              <a:gdLst/>
              <a:ahLst/>
              <a:cxnLst/>
              <a:rect l="l" t="t" r="r" b="b"/>
              <a:pathLst>
                <a:path w="1315275" h="1417384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361574"/>
                  </a:lnTo>
                  <a:cubicBezTo>
                    <a:pt x="1315275" y="1376376"/>
                    <a:pt x="1309396" y="1390571"/>
                    <a:pt x="1298929" y="1401037"/>
                  </a:cubicBezTo>
                  <a:cubicBezTo>
                    <a:pt x="1288463" y="1411504"/>
                    <a:pt x="1274268" y="1417384"/>
                    <a:pt x="1259466" y="1417384"/>
                  </a:cubicBezTo>
                  <a:lnTo>
                    <a:pt x="55810" y="1417384"/>
                  </a:lnTo>
                  <a:cubicBezTo>
                    <a:pt x="41008" y="1417384"/>
                    <a:pt x="26813" y="1411504"/>
                    <a:pt x="16346" y="1401037"/>
                  </a:cubicBezTo>
                  <a:cubicBezTo>
                    <a:pt x="5880" y="1390571"/>
                    <a:pt x="0" y="1376376"/>
                    <a:pt x="0" y="1361574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15275" cy="1455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grpSp>
        <p:nvGrpSpPr>
          <p:cNvPr id="15" name="Group 15"/>
          <p:cNvGrpSpPr/>
          <p:nvPr/>
        </p:nvGrpSpPr>
        <p:grpSpPr>
          <a:xfrm>
            <a:off x="809625" y="9325136"/>
            <a:ext cx="1066053" cy="432385"/>
            <a:chOff x="0" y="0"/>
            <a:chExt cx="3070231" cy="12452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4/18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646201" y="3303131"/>
            <a:ext cx="2976291" cy="2976291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7"/>
              <a:stretch>
                <a:fillRect l="-2375" r="-96034"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509958" y="3312656"/>
            <a:ext cx="2942895" cy="294289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8"/>
              <a:stretch>
                <a:fillRect l="-17471" r="-17471"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25278" y="6605124"/>
            <a:ext cx="3162631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</a:rPr>
              <a:t>NEPROZIRNOST PLINA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8124" y="7304420"/>
            <a:ext cx="4256939" cy="97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dirty="0" err="1">
                <a:solidFill>
                  <a:srgbClr val="211F1C"/>
                </a:solidFill>
                <a:latin typeface="Roboto Mono"/>
              </a:rPr>
              <a:t>Udio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fotona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koji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mogu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proći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kroz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sloj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zvijezde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koji se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ponaša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kao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idealni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plin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04464" y="6530399"/>
            <a:ext cx="2779714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 dirty="0">
                <a:solidFill>
                  <a:srgbClr val="211F1C"/>
                </a:solidFill>
                <a:latin typeface="Anton"/>
              </a:rPr>
              <a:t>PROMJENA SJAJA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55174" y="7101627"/>
            <a:ext cx="4256939" cy="130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7"/>
              </a:lnSpc>
              <a:spcBef>
                <a:spcPct val="0"/>
              </a:spcBef>
            </a:pPr>
            <a:r>
              <a:rPr lang="en-US" dirty="0" err="1">
                <a:solidFill>
                  <a:srgbClr val="211F1C"/>
                </a:solidFill>
                <a:latin typeface="Roboto Mono"/>
              </a:rPr>
              <a:t>Sjaj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se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mijenja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ovisno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o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neprozirnosti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plina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pojedinog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sloja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, koji je pod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utjecajem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ionizacije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atoma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06709" y="6472118"/>
            <a:ext cx="2779714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 dirty="0">
                <a:solidFill>
                  <a:srgbClr val="211F1C"/>
                </a:solidFill>
                <a:latin typeface="Anton"/>
              </a:rPr>
              <a:t>RR LIRE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48346" y="6986810"/>
            <a:ext cx="4256939" cy="130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664" lvl="1" indent="-187832" algn="l">
              <a:lnSpc>
                <a:spcPts val="2557"/>
              </a:lnSpc>
              <a:buFont typeface="Arial"/>
              <a:buChar char="•"/>
            </a:pPr>
            <a:r>
              <a:rPr lang="en-US" dirty="0">
                <a:solidFill>
                  <a:srgbClr val="211F1C"/>
                </a:solidFill>
                <a:latin typeface="Roboto Mono"/>
              </a:rPr>
              <a:t>stare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pulsirajuće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zvijezde</a:t>
            </a:r>
            <a:endParaRPr lang="en-US" dirty="0">
              <a:solidFill>
                <a:srgbClr val="211F1C"/>
              </a:solidFill>
              <a:latin typeface="Roboto Mono"/>
            </a:endParaRPr>
          </a:p>
          <a:p>
            <a:pPr marL="375664" lvl="1" indent="-187832" algn="l">
              <a:lnSpc>
                <a:spcPts val="2557"/>
              </a:lnSpc>
              <a:buFont typeface="Arial"/>
              <a:buChar char="•"/>
            </a:pPr>
            <a:r>
              <a:rPr lang="en-US" dirty="0">
                <a:solidFill>
                  <a:srgbClr val="211F1C"/>
                </a:solidFill>
                <a:latin typeface="Roboto Mono"/>
              </a:rPr>
              <a:t>0.05-1.2 dana period</a:t>
            </a:r>
          </a:p>
          <a:p>
            <a:pPr marL="375664" lvl="1" indent="-187832" algn="l">
              <a:lnSpc>
                <a:spcPts val="2557"/>
              </a:lnSpc>
              <a:buFont typeface="Arial"/>
              <a:buChar char="•"/>
            </a:pPr>
            <a:r>
              <a:rPr lang="en-US" dirty="0" err="1">
                <a:solidFill>
                  <a:srgbClr val="211F1C"/>
                </a:solidFill>
                <a:latin typeface="Roboto Mono"/>
              </a:rPr>
              <a:t>uzak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dio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HR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dijagrama</a:t>
            </a:r>
            <a:endParaRPr lang="en-US" dirty="0">
              <a:solidFill>
                <a:srgbClr val="211F1C"/>
              </a:solidFill>
              <a:latin typeface="Roboto Mono"/>
            </a:endParaRPr>
          </a:p>
          <a:p>
            <a:pPr marL="375664" lvl="1" indent="-187832" algn="l">
              <a:lnSpc>
                <a:spcPts val="2557"/>
              </a:lnSpc>
              <a:buFont typeface="Arial"/>
              <a:buChar char="•"/>
            </a:pPr>
            <a:r>
              <a:rPr lang="en-US" dirty="0">
                <a:solidFill>
                  <a:srgbClr val="211F1C"/>
                </a:solidFill>
                <a:latin typeface="Roboto Mono"/>
              </a:rPr>
              <a:t>RRab, RRc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RRd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tip.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44165" y="1733612"/>
            <a:ext cx="13999670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92A186"/>
                </a:solidFill>
                <a:latin typeface="Anton"/>
              </a:rPr>
              <a:t>PULSIRANJE</a:t>
            </a:r>
            <a:r>
              <a:rPr lang="en-US" sz="8392">
                <a:solidFill>
                  <a:srgbClr val="211F1C"/>
                </a:solidFill>
                <a:latin typeface="Anton"/>
              </a:rPr>
              <a:t> ZVIJEZDA I </a:t>
            </a:r>
            <a:r>
              <a:rPr lang="en-US" sz="8392">
                <a:solidFill>
                  <a:srgbClr val="AD8082"/>
                </a:solidFill>
                <a:latin typeface="Anton"/>
              </a:rPr>
              <a:t>RR LIRE</a:t>
            </a:r>
          </a:p>
        </p:txBody>
      </p:sp>
      <p:pic>
        <p:nvPicPr>
          <p:cNvPr id="32" name="Picture 31" descr="A graph of a function&#10;&#10;Description automatically generated">
            <a:extLst>
              <a:ext uri="{FF2B5EF4-FFF2-40B4-BE49-F238E27FC236}">
                <a16:creationId xmlns:a16="http://schemas.microsoft.com/office/drawing/2014/main" id="{71087391-D2C1-F70F-66A9-F81E0D75C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08" y="3252234"/>
            <a:ext cx="2721369" cy="31139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EDEFA0-79F8-8749-9FF0-DE57F02EE04F}"/>
              </a:ext>
            </a:extLst>
          </p:cNvPr>
          <p:cNvSpPr txBox="1"/>
          <p:nvPr/>
        </p:nvSpPr>
        <p:spPr>
          <a:xfrm>
            <a:off x="8204338" y="6015883"/>
            <a:ext cx="798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100" b="1" dirty="0">
                <a:solidFill>
                  <a:srgbClr val="1F1F1F"/>
                </a:solidFill>
                <a:latin typeface="Roboto Mono" pitchFamily="49" charset="0"/>
                <a:ea typeface="Roboto Mono" pitchFamily="49" charset="0"/>
              </a:rPr>
              <a:t>TIME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7190" y="496912"/>
            <a:ext cx="15442229" cy="5237984"/>
            <a:chOff x="0" y="0"/>
            <a:chExt cx="4485173" cy="1521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85173" cy="1521365"/>
            </a:xfrm>
            <a:custGeom>
              <a:avLst/>
              <a:gdLst/>
              <a:ahLst/>
              <a:cxnLst/>
              <a:rect l="l" t="t" r="r" b="b"/>
              <a:pathLst>
                <a:path w="4485173" h="1521365">
                  <a:moveTo>
                    <a:pt x="18049" y="0"/>
                  </a:moveTo>
                  <a:lnTo>
                    <a:pt x="4467124" y="0"/>
                  </a:lnTo>
                  <a:cubicBezTo>
                    <a:pt x="4471911" y="0"/>
                    <a:pt x="4476502" y="1902"/>
                    <a:pt x="4479887" y="5286"/>
                  </a:cubicBezTo>
                  <a:cubicBezTo>
                    <a:pt x="4483271" y="8671"/>
                    <a:pt x="4485173" y="13262"/>
                    <a:pt x="4485173" y="18049"/>
                  </a:cubicBezTo>
                  <a:lnTo>
                    <a:pt x="4485173" y="1503316"/>
                  </a:lnTo>
                  <a:cubicBezTo>
                    <a:pt x="4485173" y="1508103"/>
                    <a:pt x="4483271" y="1512694"/>
                    <a:pt x="4479887" y="1516078"/>
                  </a:cubicBezTo>
                  <a:cubicBezTo>
                    <a:pt x="4476502" y="1519463"/>
                    <a:pt x="4471911" y="1521365"/>
                    <a:pt x="4467124" y="1521365"/>
                  </a:cubicBezTo>
                  <a:lnTo>
                    <a:pt x="18049" y="1521365"/>
                  </a:lnTo>
                  <a:cubicBezTo>
                    <a:pt x="13262" y="1521365"/>
                    <a:pt x="8671" y="1519463"/>
                    <a:pt x="5286" y="1516078"/>
                  </a:cubicBezTo>
                  <a:cubicBezTo>
                    <a:pt x="1902" y="1512694"/>
                    <a:pt x="0" y="1508103"/>
                    <a:pt x="0" y="1503316"/>
                  </a:cubicBezTo>
                  <a:lnTo>
                    <a:pt x="0" y="18049"/>
                  </a:lnTo>
                  <a:cubicBezTo>
                    <a:pt x="0" y="13262"/>
                    <a:pt x="1902" y="8671"/>
                    <a:pt x="5286" y="5286"/>
                  </a:cubicBezTo>
                  <a:cubicBezTo>
                    <a:pt x="8671" y="1902"/>
                    <a:pt x="13262" y="0"/>
                    <a:pt x="1804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85173" cy="1559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625" y="9258300"/>
            <a:ext cx="1066053" cy="432385"/>
            <a:chOff x="0" y="0"/>
            <a:chExt cx="3070231" cy="1245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5/18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819551" y="857549"/>
            <a:ext cx="12648899" cy="4628393"/>
          </a:xfrm>
          <a:custGeom>
            <a:avLst/>
            <a:gdLst/>
            <a:ahLst/>
            <a:cxnLst/>
            <a:rect l="l" t="t" r="r" b="b"/>
            <a:pathLst>
              <a:path w="12648899" h="4628393">
                <a:moveTo>
                  <a:pt x="0" y="0"/>
                </a:moveTo>
                <a:lnTo>
                  <a:pt x="12648898" y="0"/>
                </a:lnTo>
                <a:lnTo>
                  <a:pt x="12648898" y="4628393"/>
                </a:lnTo>
                <a:lnTo>
                  <a:pt x="0" y="4628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36" r="-1236"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12" name="TextBox 12"/>
          <p:cNvSpPr txBox="1"/>
          <p:nvPr/>
        </p:nvSpPr>
        <p:spPr>
          <a:xfrm>
            <a:off x="2889901" y="6192096"/>
            <a:ext cx="12508198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5"/>
              </a:lnSpc>
            </a:pPr>
            <a:r>
              <a:rPr lang="en-US" sz="8392">
                <a:solidFill>
                  <a:srgbClr val="79A8A4"/>
                </a:solidFill>
                <a:latin typeface="Anton"/>
              </a:rPr>
              <a:t>FIT</a:t>
            </a:r>
            <a:r>
              <a:rPr lang="en-US" sz="8392">
                <a:solidFill>
                  <a:srgbClr val="000000"/>
                </a:solidFill>
                <a:latin typeface="Anton"/>
              </a:rPr>
              <a:t> SVJETLOSNE KRIVULJE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47855" y="7575735"/>
            <a:ext cx="8592290" cy="64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7"/>
              </a:lnSpc>
              <a:spcBef>
                <a:spcPct val="0"/>
              </a:spcBef>
            </a:pPr>
            <a:r>
              <a:rPr lang="en-US" dirty="0">
                <a:solidFill>
                  <a:srgbClr val="211F1C"/>
                </a:solidFill>
                <a:latin typeface="Roboto Mono"/>
              </a:rPr>
              <a:t>Fit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svjetlosne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krivulje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je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krivulja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građena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od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mnogih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sinusoida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koja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najbolje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opisuje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promjenu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sjaja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. 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24216" y="4005813"/>
            <a:ext cx="11839569" cy="5252487"/>
            <a:chOff x="0" y="0"/>
            <a:chExt cx="3477333" cy="1542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77333" cy="1542678"/>
            </a:xfrm>
            <a:custGeom>
              <a:avLst/>
              <a:gdLst/>
              <a:ahLst/>
              <a:cxnLst/>
              <a:rect l="l" t="t" r="r" b="b"/>
              <a:pathLst>
                <a:path w="3477333" h="1542678">
                  <a:moveTo>
                    <a:pt x="23540" y="0"/>
                  </a:moveTo>
                  <a:lnTo>
                    <a:pt x="3453793" y="0"/>
                  </a:lnTo>
                  <a:cubicBezTo>
                    <a:pt x="3460036" y="0"/>
                    <a:pt x="3466024" y="2480"/>
                    <a:pt x="3470439" y="6895"/>
                  </a:cubicBezTo>
                  <a:cubicBezTo>
                    <a:pt x="3474853" y="11310"/>
                    <a:pt x="3477333" y="17297"/>
                    <a:pt x="3477333" y="23540"/>
                  </a:cubicBezTo>
                  <a:lnTo>
                    <a:pt x="3477333" y="1519138"/>
                  </a:lnTo>
                  <a:cubicBezTo>
                    <a:pt x="3477333" y="1525381"/>
                    <a:pt x="3474853" y="1531369"/>
                    <a:pt x="3470439" y="1535784"/>
                  </a:cubicBezTo>
                  <a:cubicBezTo>
                    <a:pt x="3466024" y="1540198"/>
                    <a:pt x="3460036" y="1542678"/>
                    <a:pt x="3453793" y="1542678"/>
                  </a:cubicBezTo>
                  <a:lnTo>
                    <a:pt x="23540" y="1542678"/>
                  </a:lnTo>
                  <a:cubicBezTo>
                    <a:pt x="17297" y="1542678"/>
                    <a:pt x="11310" y="1540198"/>
                    <a:pt x="6895" y="1535784"/>
                  </a:cubicBezTo>
                  <a:cubicBezTo>
                    <a:pt x="2480" y="1531369"/>
                    <a:pt x="0" y="1525381"/>
                    <a:pt x="0" y="1519138"/>
                  </a:cubicBezTo>
                  <a:lnTo>
                    <a:pt x="0" y="23540"/>
                  </a:lnTo>
                  <a:cubicBezTo>
                    <a:pt x="0" y="17297"/>
                    <a:pt x="2480" y="11310"/>
                    <a:pt x="6895" y="6895"/>
                  </a:cubicBezTo>
                  <a:cubicBezTo>
                    <a:pt x="11310" y="2480"/>
                    <a:pt x="17297" y="0"/>
                    <a:pt x="2354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77333" cy="1580778"/>
            </a:xfrm>
            <a:prstGeom prst="rect">
              <a:avLst/>
            </a:prstGeom>
          </p:spPr>
          <p:txBody>
            <a:bodyPr lIns="55174" tIns="55174" rIns="55174" bIns="55174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9625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grpSp>
        <p:nvGrpSpPr>
          <p:cNvPr id="9" name="Group 9"/>
          <p:cNvGrpSpPr/>
          <p:nvPr/>
        </p:nvGrpSpPr>
        <p:grpSpPr>
          <a:xfrm>
            <a:off x="772575" y="9332532"/>
            <a:ext cx="1066053" cy="432385"/>
            <a:chOff x="0" y="0"/>
            <a:chExt cx="3070231" cy="12452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6/18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30613" y="4405524"/>
            <a:ext cx="10026774" cy="4453065"/>
            <a:chOff x="0" y="0"/>
            <a:chExt cx="1474859" cy="6550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74859" cy="655010"/>
            </a:xfrm>
            <a:custGeom>
              <a:avLst/>
              <a:gdLst/>
              <a:ahLst/>
              <a:cxnLst/>
              <a:rect l="l" t="t" r="r" b="b"/>
              <a:pathLst>
                <a:path w="1474859" h="655010">
                  <a:moveTo>
                    <a:pt x="0" y="0"/>
                  </a:moveTo>
                  <a:lnTo>
                    <a:pt x="1474859" y="0"/>
                  </a:lnTo>
                  <a:lnTo>
                    <a:pt x="1474859" y="655010"/>
                  </a:lnTo>
                  <a:lnTo>
                    <a:pt x="0" y="655010"/>
                  </a:lnTo>
                  <a:close/>
                </a:path>
              </a:pathLst>
            </a:custGeom>
            <a:blipFill>
              <a:blip r:embed="rId7"/>
              <a:stretch>
                <a:fillRect t="-10365" b="-92283"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87402" y="649312"/>
            <a:ext cx="7913195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5"/>
              </a:lnSpc>
            </a:pPr>
            <a:r>
              <a:rPr lang="en-US" sz="8392">
                <a:solidFill>
                  <a:srgbClr val="92A186"/>
                </a:solidFill>
                <a:latin typeface="Anton"/>
              </a:rPr>
              <a:t>PERIOD</a:t>
            </a:r>
            <a:r>
              <a:rPr lang="en-US" sz="8392">
                <a:solidFill>
                  <a:srgbClr val="211F1C"/>
                </a:solidFill>
                <a:latin typeface="Anton"/>
              </a:rPr>
              <a:t> PULSIRANJA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24216" y="2064576"/>
            <a:ext cx="11839569" cy="146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dirty="0" err="1">
                <a:solidFill>
                  <a:srgbClr val="211F1C"/>
                </a:solidFill>
                <a:latin typeface="Roboto Mono Italics"/>
              </a:rPr>
              <a:t>Fitom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svjetlosne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krivulje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tražimo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sinusoidu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koja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najbolje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odgovara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podacima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.</a:t>
            </a:r>
          </a:p>
          <a:p>
            <a:pPr algn="ctr">
              <a:lnSpc>
                <a:spcPts val="4001"/>
              </a:lnSpc>
            </a:pPr>
            <a:r>
              <a:rPr lang="en-US" dirty="0">
                <a:solidFill>
                  <a:srgbClr val="211F1C"/>
                </a:solidFill>
                <a:latin typeface="Roboto Mono Bold"/>
              </a:rPr>
              <a:t>Lomb-Scargle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periodogramom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tražimo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frekvenciju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dotične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sinusoide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gdje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je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recipročna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vrijednost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frekvencije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period. 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9625" y="3349714"/>
            <a:ext cx="4806082" cy="5801795"/>
            <a:chOff x="0" y="0"/>
            <a:chExt cx="1728779" cy="20869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8779" cy="2086944"/>
            </a:xfrm>
            <a:custGeom>
              <a:avLst/>
              <a:gdLst/>
              <a:ahLst/>
              <a:cxnLst/>
              <a:rect l="l" t="t" r="r" b="b"/>
              <a:pathLst>
                <a:path w="1728779" h="2086944">
                  <a:moveTo>
                    <a:pt x="57991" y="0"/>
                  </a:moveTo>
                  <a:lnTo>
                    <a:pt x="1670788" y="0"/>
                  </a:lnTo>
                  <a:cubicBezTo>
                    <a:pt x="1702815" y="0"/>
                    <a:pt x="1728779" y="25963"/>
                    <a:pt x="1728779" y="57991"/>
                  </a:cubicBezTo>
                  <a:lnTo>
                    <a:pt x="1728779" y="2028953"/>
                  </a:lnTo>
                  <a:cubicBezTo>
                    <a:pt x="1728779" y="2044333"/>
                    <a:pt x="1722669" y="2059083"/>
                    <a:pt x="1711794" y="2069958"/>
                  </a:cubicBezTo>
                  <a:cubicBezTo>
                    <a:pt x="1700918" y="2080834"/>
                    <a:pt x="1686168" y="2086944"/>
                    <a:pt x="1670788" y="2086944"/>
                  </a:cubicBezTo>
                  <a:lnTo>
                    <a:pt x="57991" y="2086944"/>
                  </a:lnTo>
                  <a:cubicBezTo>
                    <a:pt x="25963" y="2086944"/>
                    <a:pt x="0" y="2060980"/>
                    <a:pt x="0" y="2028953"/>
                  </a:cubicBezTo>
                  <a:lnTo>
                    <a:pt x="0" y="57991"/>
                  </a:lnTo>
                  <a:cubicBezTo>
                    <a:pt x="0" y="42611"/>
                    <a:pt x="6110" y="27861"/>
                    <a:pt x="16985" y="16985"/>
                  </a:cubicBezTo>
                  <a:cubicBezTo>
                    <a:pt x="27861" y="6110"/>
                    <a:pt x="42611" y="0"/>
                    <a:pt x="5799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8779" cy="2125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33553" y="1546709"/>
            <a:ext cx="11070125" cy="7604800"/>
            <a:chOff x="0" y="0"/>
            <a:chExt cx="3531276" cy="24258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31276" cy="2425866"/>
            </a:xfrm>
            <a:custGeom>
              <a:avLst/>
              <a:gdLst/>
              <a:ahLst/>
              <a:cxnLst/>
              <a:rect l="l" t="t" r="r" b="b"/>
              <a:pathLst>
                <a:path w="3531276" h="2425866">
                  <a:moveTo>
                    <a:pt x="25177" y="0"/>
                  </a:moveTo>
                  <a:lnTo>
                    <a:pt x="3506099" y="0"/>
                  </a:lnTo>
                  <a:cubicBezTo>
                    <a:pt x="3512776" y="0"/>
                    <a:pt x="3519180" y="2653"/>
                    <a:pt x="3523902" y="7374"/>
                  </a:cubicBezTo>
                  <a:cubicBezTo>
                    <a:pt x="3528623" y="12096"/>
                    <a:pt x="3531276" y="18499"/>
                    <a:pt x="3531276" y="25177"/>
                  </a:cubicBezTo>
                  <a:lnTo>
                    <a:pt x="3531276" y="2400690"/>
                  </a:lnTo>
                  <a:cubicBezTo>
                    <a:pt x="3531276" y="2414594"/>
                    <a:pt x="3520003" y="2425866"/>
                    <a:pt x="3506099" y="2425866"/>
                  </a:cubicBezTo>
                  <a:lnTo>
                    <a:pt x="25177" y="2425866"/>
                  </a:lnTo>
                  <a:cubicBezTo>
                    <a:pt x="11272" y="2425866"/>
                    <a:pt x="0" y="2414594"/>
                    <a:pt x="0" y="2400690"/>
                  </a:cubicBezTo>
                  <a:lnTo>
                    <a:pt x="0" y="25177"/>
                  </a:lnTo>
                  <a:cubicBezTo>
                    <a:pt x="0" y="11272"/>
                    <a:pt x="11272" y="0"/>
                    <a:pt x="2517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531276" cy="2463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57146" y="3735594"/>
            <a:ext cx="4111039" cy="411103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l="-16959" r="-16959"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13" name="Freeform 13"/>
          <p:cNvSpPr/>
          <p:nvPr/>
        </p:nvSpPr>
        <p:spPr>
          <a:xfrm>
            <a:off x="809625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14" name="Freeform 14"/>
          <p:cNvSpPr/>
          <p:nvPr/>
        </p:nvSpPr>
        <p:spPr>
          <a:xfrm>
            <a:off x="11976530" y="2454070"/>
            <a:ext cx="5335271" cy="3158325"/>
          </a:xfrm>
          <a:custGeom>
            <a:avLst/>
            <a:gdLst/>
            <a:ahLst/>
            <a:cxnLst/>
            <a:rect l="l" t="t" r="r" b="b"/>
            <a:pathLst>
              <a:path w="5335271" h="3158325">
                <a:moveTo>
                  <a:pt x="0" y="0"/>
                </a:moveTo>
                <a:lnTo>
                  <a:pt x="5335271" y="0"/>
                </a:lnTo>
                <a:lnTo>
                  <a:pt x="5335271" y="3158325"/>
                </a:lnTo>
                <a:lnTo>
                  <a:pt x="0" y="3158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53" r="-99160" b="-653"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15" name="Freeform 15"/>
          <p:cNvSpPr/>
          <p:nvPr/>
        </p:nvSpPr>
        <p:spPr>
          <a:xfrm>
            <a:off x="6955306" y="2454070"/>
            <a:ext cx="5021224" cy="3158325"/>
          </a:xfrm>
          <a:custGeom>
            <a:avLst/>
            <a:gdLst/>
            <a:ahLst/>
            <a:cxnLst/>
            <a:rect l="l" t="t" r="r" b="b"/>
            <a:pathLst>
              <a:path w="5021224" h="3158325">
                <a:moveTo>
                  <a:pt x="0" y="0"/>
                </a:moveTo>
                <a:lnTo>
                  <a:pt x="5021224" y="0"/>
                </a:lnTo>
                <a:lnTo>
                  <a:pt x="5021224" y="3158325"/>
                </a:lnTo>
                <a:lnTo>
                  <a:pt x="0" y="31583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577" r="-21221"/>
            </a:stretch>
          </a:blipFill>
        </p:spPr>
        <p:txBody>
          <a:bodyPr/>
          <a:lstStyle/>
          <a:p>
            <a:endParaRPr lang="en-HR"/>
          </a:p>
        </p:txBody>
      </p:sp>
      <p:sp>
        <p:nvSpPr>
          <p:cNvPr id="16" name="TextBox 16"/>
          <p:cNvSpPr txBox="1"/>
          <p:nvPr/>
        </p:nvSpPr>
        <p:spPr>
          <a:xfrm>
            <a:off x="1157146" y="8065708"/>
            <a:ext cx="258681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8"/>
              </a:lnSpc>
            </a:pPr>
            <a:r>
              <a:rPr lang="en-US" sz="1255" b="1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Blazhko </a:t>
            </a:r>
            <a:r>
              <a:rPr lang="en-US" sz="1255" b="1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efekt</a:t>
            </a:r>
            <a:endParaRPr lang="en-US" sz="1255" b="1" dirty="0">
              <a:solidFill>
                <a:srgbClr val="211F1C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57146" y="8391278"/>
            <a:ext cx="4111039" cy="406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07"/>
              </a:lnSpc>
              <a:spcBef>
                <a:spcPct val="0"/>
              </a:spcBef>
            </a:pPr>
            <a:r>
              <a:rPr lang="en-US" sz="1255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Misteriozan</a:t>
            </a:r>
            <a:r>
              <a:rPr lang="en-US" sz="1255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255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efekt</a:t>
            </a:r>
            <a:r>
              <a:rPr lang="en-US" sz="1255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koji </a:t>
            </a:r>
            <a:r>
              <a:rPr lang="en-US" sz="1255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opisuje</a:t>
            </a:r>
            <a:r>
              <a:rPr lang="en-US" sz="1255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255" b="1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faznu</a:t>
            </a:r>
            <a:r>
              <a:rPr lang="en-US" sz="1255" b="1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255" b="1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ili</a:t>
            </a:r>
            <a:r>
              <a:rPr lang="en-US" sz="1255" b="1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255" b="1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amplitudnu</a:t>
            </a:r>
            <a:r>
              <a:rPr lang="en-US" sz="1255" b="1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255" b="1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modulaciju</a:t>
            </a:r>
            <a:r>
              <a:rPr lang="en-US" sz="1255" b="1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255" b="1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svjetlosne</a:t>
            </a:r>
            <a:r>
              <a:rPr lang="en-US" sz="1255" b="1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255" b="1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krivulje</a:t>
            </a:r>
            <a:r>
              <a:rPr lang="en-US" sz="1255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70226" y="6816486"/>
            <a:ext cx="10241574" cy="143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5658" lvl="1" indent="-152829" algn="l">
              <a:lnSpc>
                <a:spcPts val="2873"/>
              </a:lnSpc>
              <a:buFont typeface="Arial"/>
              <a:buChar char="•"/>
            </a:pP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interferencija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valova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teorijski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objašnjava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Blazhko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efekt</a:t>
            </a:r>
            <a:endParaRPr lang="en-US" sz="1600" dirty="0">
              <a:solidFill>
                <a:srgbClr val="211F1C"/>
              </a:solidFill>
              <a:latin typeface="Roboto Mono" pitchFamily="49" charset="0"/>
              <a:ea typeface="Roboto Mono" pitchFamily="49" charset="0"/>
            </a:endParaRPr>
          </a:p>
          <a:p>
            <a:pPr marL="305658" lvl="1" indent="-152829" algn="l">
              <a:lnSpc>
                <a:spcPts val="2873"/>
              </a:lnSpc>
              <a:buFont typeface="Arial"/>
              <a:buChar char="•"/>
            </a:pP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sporedna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frekvencija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1600" b="1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Blazhko </a:t>
            </a:r>
            <a:r>
              <a:rPr lang="en-US" sz="1600" b="1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frekvencija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pojavljuje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se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na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jednakim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intervalima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od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glavne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frekvencije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-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cilj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algoritma</a:t>
            </a:r>
            <a:endParaRPr lang="en-US" sz="1600" dirty="0">
              <a:solidFill>
                <a:srgbClr val="211F1C"/>
              </a:solidFill>
              <a:latin typeface="Roboto Mono" pitchFamily="49" charset="0"/>
              <a:ea typeface="Roboto Mono" pitchFamily="49" charset="0"/>
            </a:endParaRPr>
          </a:p>
          <a:p>
            <a:pPr marL="305658" lvl="1" indent="-152829" algn="l">
              <a:lnSpc>
                <a:spcPts val="2873"/>
              </a:lnSpc>
              <a:buFont typeface="Arial"/>
              <a:buChar char="•"/>
            </a:pP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dijeli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periodogram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na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2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dijela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množi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grane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međusobno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te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traži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lokalne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1600" dirty="0" err="1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maksimume</a:t>
            </a:r>
            <a:r>
              <a:rPr lang="en-US" sz="1600" dirty="0">
                <a:solidFill>
                  <a:srgbClr val="211F1C"/>
                </a:solidFill>
                <a:latin typeface="Roboto Mono" pitchFamily="49" charset="0"/>
                <a:ea typeface="Roboto Mono" pitchFamily="49" charset="0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9625" y="1651484"/>
            <a:ext cx="5207464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0"/>
              </a:lnSpc>
              <a:spcBef>
                <a:spcPct val="0"/>
              </a:spcBef>
            </a:pPr>
            <a:r>
              <a:rPr lang="en-US" sz="6000">
                <a:solidFill>
                  <a:srgbClr val="AD8082"/>
                </a:solidFill>
                <a:latin typeface="Anton"/>
              </a:rPr>
              <a:t>BLAZHKO EFEKT</a:t>
            </a:r>
            <a:r>
              <a:rPr lang="en-US" sz="6000">
                <a:solidFill>
                  <a:srgbClr val="211F1C"/>
                </a:solidFill>
                <a:latin typeface="Anton"/>
              </a:rPr>
              <a:t> I PERIODOGRAM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70226" y="6192731"/>
            <a:ext cx="4410620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5"/>
              </a:lnSpc>
            </a:pPr>
            <a:r>
              <a:rPr lang="en-US" sz="2500" spc="250" dirty="0">
                <a:solidFill>
                  <a:srgbClr val="211F1C"/>
                </a:solidFill>
                <a:latin typeface="Anton"/>
              </a:rPr>
              <a:t>ALGORITAM PERIODOGRAMA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7190" y="496912"/>
            <a:ext cx="15442229" cy="5237984"/>
            <a:chOff x="0" y="0"/>
            <a:chExt cx="4485173" cy="1521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85173" cy="1521365"/>
            </a:xfrm>
            <a:custGeom>
              <a:avLst/>
              <a:gdLst/>
              <a:ahLst/>
              <a:cxnLst/>
              <a:rect l="l" t="t" r="r" b="b"/>
              <a:pathLst>
                <a:path w="4485173" h="1521365">
                  <a:moveTo>
                    <a:pt x="18049" y="0"/>
                  </a:moveTo>
                  <a:lnTo>
                    <a:pt x="4467124" y="0"/>
                  </a:lnTo>
                  <a:cubicBezTo>
                    <a:pt x="4471911" y="0"/>
                    <a:pt x="4476502" y="1902"/>
                    <a:pt x="4479887" y="5286"/>
                  </a:cubicBezTo>
                  <a:cubicBezTo>
                    <a:pt x="4483271" y="8671"/>
                    <a:pt x="4485173" y="13262"/>
                    <a:pt x="4485173" y="18049"/>
                  </a:cubicBezTo>
                  <a:lnTo>
                    <a:pt x="4485173" y="1503316"/>
                  </a:lnTo>
                  <a:cubicBezTo>
                    <a:pt x="4485173" y="1508103"/>
                    <a:pt x="4483271" y="1512694"/>
                    <a:pt x="4479887" y="1516078"/>
                  </a:cubicBezTo>
                  <a:cubicBezTo>
                    <a:pt x="4476502" y="1519463"/>
                    <a:pt x="4471911" y="1521365"/>
                    <a:pt x="4467124" y="1521365"/>
                  </a:cubicBezTo>
                  <a:lnTo>
                    <a:pt x="18049" y="1521365"/>
                  </a:lnTo>
                  <a:cubicBezTo>
                    <a:pt x="13262" y="1521365"/>
                    <a:pt x="8671" y="1519463"/>
                    <a:pt x="5286" y="1516078"/>
                  </a:cubicBezTo>
                  <a:cubicBezTo>
                    <a:pt x="1902" y="1512694"/>
                    <a:pt x="0" y="1508103"/>
                    <a:pt x="0" y="1503316"/>
                  </a:cubicBezTo>
                  <a:lnTo>
                    <a:pt x="0" y="18049"/>
                  </a:lnTo>
                  <a:cubicBezTo>
                    <a:pt x="0" y="13262"/>
                    <a:pt x="1902" y="8671"/>
                    <a:pt x="5286" y="5286"/>
                  </a:cubicBezTo>
                  <a:cubicBezTo>
                    <a:pt x="8671" y="1902"/>
                    <a:pt x="13262" y="0"/>
                    <a:pt x="1804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85173" cy="1559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9625" y="9258300"/>
            <a:ext cx="1066053" cy="432385"/>
            <a:chOff x="0" y="0"/>
            <a:chExt cx="3070231" cy="1245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8/18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11801" y="939297"/>
            <a:ext cx="13864398" cy="4204203"/>
            <a:chOff x="0" y="0"/>
            <a:chExt cx="2955396" cy="8961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55396" cy="896187"/>
            </a:xfrm>
            <a:custGeom>
              <a:avLst/>
              <a:gdLst/>
              <a:ahLst/>
              <a:cxnLst/>
              <a:rect l="l" t="t" r="r" b="b"/>
              <a:pathLst>
                <a:path w="2955396" h="896187">
                  <a:moveTo>
                    <a:pt x="0" y="0"/>
                  </a:moveTo>
                  <a:lnTo>
                    <a:pt x="2955396" y="0"/>
                  </a:lnTo>
                  <a:lnTo>
                    <a:pt x="2955396" y="896187"/>
                  </a:lnTo>
                  <a:lnTo>
                    <a:pt x="0" y="896187"/>
                  </a:lnTo>
                  <a:close/>
                </a:path>
              </a:pathLst>
            </a:custGeom>
            <a:blipFill>
              <a:blip r:embed="rId5"/>
              <a:stretch>
                <a:fillRect l="-126" r="-126"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9901" y="6192096"/>
            <a:ext cx="12508198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5"/>
              </a:lnSpc>
            </a:pPr>
            <a:r>
              <a:rPr lang="en-US" sz="8392">
                <a:solidFill>
                  <a:srgbClr val="000000"/>
                </a:solidFill>
                <a:latin typeface="Anton"/>
              </a:rPr>
              <a:t>BLAZHKO EFEKT I </a:t>
            </a:r>
            <a:r>
              <a:rPr lang="en-US" sz="8392">
                <a:solidFill>
                  <a:srgbClr val="B2AD8F"/>
                </a:solidFill>
                <a:latin typeface="Anton"/>
              </a:rPr>
              <a:t>HI-KVADRAT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47855" y="7575735"/>
            <a:ext cx="8592290" cy="63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7"/>
              </a:lnSpc>
              <a:spcBef>
                <a:spcPct val="0"/>
              </a:spcBef>
            </a:pPr>
            <a:r>
              <a:rPr lang="en-US" dirty="0" err="1">
                <a:solidFill>
                  <a:srgbClr val="211F1C"/>
                </a:solidFill>
                <a:latin typeface="Roboto Mono"/>
              </a:rPr>
              <a:t>Koristeći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Fourier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koeficijente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računam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koliko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dobro </a:t>
            </a:r>
            <a:r>
              <a:rPr lang="en-US" dirty="0">
                <a:solidFill>
                  <a:srgbClr val="211F1C"/>
                </a:solidFill>
                <a:latin typeface="Roboto Mono Italics"/>
              </a:rPr>
              <a:t>fit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opisuje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svjetlosnu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</a:t>
            </a:r>
            <a:r>
              <a:rPr lang="en-US" dirty="0" err="1">
                <a:solidFill>
                  <a:srgbClr val="211F1C"/>
                </a:solidFill>
                <a:latin typeface="Roboto Mono"/>
              </a:rPr>
              <a:t>krivulju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 s </a:t>
            </a:r>
            <a:r>
              <a:rPr lang="en-US" dirty="0">
                <a:solidFill>
                  <a:srgbClr val="211F1C"/>
                </a:solidFill>
                <a:latin typeface="Roboto Mono Bold"/>
              </a:rPr>
              <a:t>hi-</a:t>
            </a:r>
            <a:r>
              <a:rPr lang="en-US" dirty="0" err="1">
                <a:solidFill>
                  <a:srgbClr val="211F1C"/>
                </a:solidFill>
                <a:latin typeface="Roboto Mono Bold"/>
              </a:rPr>
              <a:t>kvadratom</a:t>
            </a:r>
            <a:r>
              <a:rPr lang="en-US" dirty="0">
                <a:solidFill>
                  <a:srgbClr val="211F1C"/>
                </a:solidFill>
                <a:latin typeface="Roboto Mono"/>
              </a:rPr>
              <a:t>. 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H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38562" y="3374421"/>
            <a:ext cx="7010875" cy="874356"/>
            <a:chOff x="0" y="0"/>
            <a:chExt cx="2236410" cy="278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36409" cy="278912"/>
            </a:xfrm>
            <a:custGeom>
              <a:avLst/>
              <a:gdLst/>
              <a:ahLst/>
              <a:cxnLst/>
              <a:rect l="l" t="t" r="r" b="b"/>
              <a:pathLst>
                <a:path w="2236409" h="278912">
                  <a:moveTo>
                    <a:pt x="39754" y="0"/>
                  </a:moveTo>
                  <a:lnTo>
                    <a:pt x="2196656" y="0"/>
                  </a:lnTo>
                  <a:cubicBezTo>
                    <a:pt x="2218611" y="0"/>
                    <a:pt x="2236409" y="17798"/>
                    <a:pt x="2236409" y="39754"/>
                  </a:cubicBezTo>
                  <a:lnTo>
                    <a:pt x="2236409" y="239158"/>
                  </a:lnTo>
                  <a:cubicBezTo>
                    <a:pt x="2236409" y="249702"/>
                    <a:pt x="2232221" y="259813"/>
                    <a:pt x="2224766" y="267268"/>
                  </a:cubicBezTo>
                  <a:cubicBezTo>
                    <a:pt x="2217311" y="274724"/>
                    <a:pt x="2207199" y="278912"/>
                    <a:pt x="2196656" y="278912"/>
                  </a:cubicBezTo>
                  <a:lnTo>
                    <a:pt x="39754" y="278912"/>
                  </a:lnTo>
                  <a:cubicBezTo>
                    <a:pt x="17798" y="278912"/>
                    <a:pt x="0" y="261114"/>
                    <a:pt x="0" y="239158"/>
                  </a:cubicBezTo>
                  <a:lnTo>
                    <a:pt x="0" y="39754"/>
                  </a:lnTo>
                  <a:cubicBezTo>
                    <a:pt x="0" y="17798"/>
                    <a:pt x="17798" y="0"/>
                    <a:pt x="39754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 sz="24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3641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205"/>
                </a:lnSpc>
              </a:pPr>
              <a:r>
                <a:rPr lang="en-US" spc="220" dirty="0" err="1">
                  <a:solidFill>
                    <a:srgbClr val="000000"/>
                  </a:solidFill>
                  <a:latin typeface="Nunito Sans Expanded Medium"/>
                </a:rPr>
                <a:t>Računalo</a:t>
              </a:r>
              <a:r>
                <a:rPr lang="en-US" spc="220" dirty="0">
                  <a:solidFill>
                    <a:srgbClr val="000000"/>
                  </a:solidFill>
                  <a:latin typeface="Nunito Sans Expanded Medium"/>
                </a:rPr>
                <a:t> s </a:t>
              </a:r>
              <a:r>
                <a:rPr lang="en-US" spc="220" dirty="0" err="1">
                  <a:solidFill>
                    <a:srgbClr val="000000"/>
                  </a:solidFill>
                  <a:latin typeface="Nunito Sans Expanded Medium"/>
                </a:rPr>
                <a:t>pristupom</a:t>
              </a:r>
              <a:r>
                <a:rPr lang="en-US" spc="220" dirty="0">
                  <a:solidFill>
                    <a:srgbClr val="000000"/>
                  </a:solidFill>
                  <a:latin typeface="Nunito Sans Expanded Medium"/>
                </a:rPr>
                <a:t> </a:t>
              </a:r>
              <a:r>
                <a:rPr lang="en-US" spc="220" dirty="0" err="1">
                  <a:solidFill>
                    <a:srgbClr val="000000"/>
                  </a:solidFill>
                  <a:latin typeface="Nunito Sans Expanded Medium"/>
                </a:rPr>
                <a:t>internetu</a:t>
              </a:r>
              <a:endParaRPr lang="en-US" spc="220" dirty="0">
                <a:solidFill>
                  <a:srgbClr val="000000"/>
                </a:solidFill>
                <a:latin typeface="Nunito Sans Expanded Medium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38562" y="4575477"/>
            <a:ext cx="7010875" cy="874356"/>
            <a:chOff x="0" y="0"/>
            <a:chExt cx="2236410" cy="2789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6409" cy="278912"/>
            </a:xfrm>
            <a:custGeom>
              <a:avLst/>
              <a:gdLst/>
              <a:ahLst/>
              <a:cxnLst/>
              <a:rect l="l" t="t" r="r" b="b"/>
              <a:pathLst>
                <a:path w="2236409" h="278912">
                  <a:moveTo>
                    <a:pt x="39754" y="0"/>
                  </a:moveTo>
                  <a:lnTo>
                    <a:pt x="2196656" y="0"/>
                  </a:lnTo>
                  <a:cubicBezTo>
                    <a:pt x="2218611" y="0"/>
                    <a:pt x="2236409" y="17798"/>
                    <a:pt x="2236409" y="39754"/>
                  </a:cubicBezTo>
                  <a:lnTo>
                    <a:pt x="2236409" y="239158"/>
                  </a:lnTo>
                  <a:cubicBezTo>
                    <a:pt x="2236409" y="249702"/>
                    <a:pt x="2232221" y="259813"/>
                    <a:pt x="2224766" y="267268"/>
                  </a:cubicBezTo>
                  <a:cubicBezTo>
                    <a:pt x="2217311" y="274724"/>
                    <a:pt x="2207199" y="278912"/>
                    <a:pt x="2196656" y="278912"/>
                  </a:cubicBezTo>
                  <a:lnTo>
                    <a:pt x="39754" y="278912"/>
                  </a:lnTo>
                  <a:cubicBezTo>
                    <a:pt x="17798" y="278912"/>
                    <a:pt x="0" y="261114"/>
                    <a:pt x="0" y="239158"/>
                  </a:cubicBezTo>
                  <a:lnTo>
                    <a:pt x="0" y="39754"/>
                  </a:lnTo>
                  <a:cubicBezTo>
                    <a:pt x="0" y="17798"/>
                    <a:pt x="17798" y="0"/>
                    <a:pt x="39754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 sz="24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36410" cy="317012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205"/>
                </a:lnSpc>
              </a:pPr>
              <a:r>
                <a:rPr lang="en-US" spc="220">
                  <a:solidFill>
                    <a:srgbClr val="000000"/>
                  </a:solidFill>
                  <a:latin typeface="Nunito Sans Expanded Medium"/>
                </a:rPr>
                <a:t>Web stranica GitHub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38562" y="5776534"/>
            <a:ext cx="7010875" cy="1497321"/>
            <a:chOff x="0" y="0"/>
            <a:chExt cx="2236410" cy="4776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6409" cy="477633"/>
            </a:xfrm>
            <a:custGeom>
              <a:avLst/>
              <a:gdLst/>
              <a:ahLst/>
              <a:cxnLst/>
              <a:rect l="l" t="t" r="r" b="b"/>
              <a:pathLst>
                <a:path w="2236409" h="477633">
                  <a:moveTo>
                    <a:pt x="39754" y="0"/>
                  </a:moveTo>
                  <a:lnTo>
                    <a:pt x="2196656" y="0"/>
                  </a:lnTo>
                  <a:cubicBezTo>
                    <a:pt x="2218611" y="0"/>
                    <a:pt x="2236409" y="17798"/>
                    <a:pt x="2236409" y="39754"/>
                  </a:cubicBezTo>
                  <a:lnTo>
                    <a:pt x="2236409" y="437879"/>
                  </a:lnTo>
                  <a:cubicBezTo>
                    <a:pt x="2236409" y="448422"/>
                    <a:pt x="2232221" y="458534"/>
                    <a:pt x="2224766" y="465989"/>
                  </a:cubicBezTo>
                  <a:cubicBezTo>
                    <a:pt x="2217311" y="473444"/>
                    <a:pt x="2207199" y="477633"/>
                    <a:pt x="2196656" y="477633"/>
                  </a:cubicBezTo>
                  <a:lnTo>
                    <a:pt x="39754" y="477633"/>
                  </a:lnTo>
                  <a:cubicBezTo>
                    <a:pt x="17798" y="477633"/>
                    <a:pt x="0" y="459834"/>
                    <a:pt x="0" y="437879"/>
                  </a:cubicBezTo>
                  <a:lnTo>
                    <a:pt x="0" y="39754"/>
                  </a:lnTo>
                  <a:cubicBezTo>
                    <a:pt x="0" y="17798"/>
                    <a:pt x="17798" y="0"/>
                    <a:pt x="39754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 sz="24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36410" cy="515733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205"/>
                </a:lnSpc>
              </a:pPr>
              <a:r>
                <a:rPr lang="en-US" spc="220" dirty="0">
                  <a:solidFill>
                    <a:srgbClr val="000000"/>
                  </a:solidFill>
                  <a:latin typeface="Nunito Sans Expanded Medium"/>
                </a:rPr>
                <a:t>Anaconda </a:t>
              </a:r>
              <a:r>
                <a:rPr lang="en-US" spc="220" dirty="0" err="1">
                  <a:solidFill>
                    <a:srgbClr val="000000"/>
                  </a:solidFill>
                  <a:latin typeface="Nunito Sans Expanded Medium"/>
                </a:rPr>
                <a:t>okolina</a:t>
              </a:r>
              <a:r>
                <a:rPr lang="en-US" spc="220" dirty="0">
                  <a:solidFill>
                    <a:srgbClr val="000000"/>
                  </a:solidFill>
                  <a:latin typeface="Nunito Sans Expanded Medium"/>
                </a:rPr>
                <a:t>, Visual </a:t>
              </a:r>
              <a:r>
                <a:rPr lang="en-US" spc="220" dirty="0" err="1">
                  <a:solidFill>
                    <a:srgbClr val="000000"/>
                  </a:solidFill>
                  <a:latin typeface="Nunito Sans Expanded Medium"/>
                </a:rPr>
                <a:t>Sudio</a:t>
              </a:r>
              <a:r>
                <a:rPr lang="en-US" spc="220" dirty="0">
                  <a:solidFill>
                    <a:srgbClr val="000000"/>
                  </a:solidFill>
                  <a:latin typeface="Nunito Sans Expanded Medium"/>
                </a:rPr>
                <a:t> Code, </a:t>
              </a:r>
              <a:r>
                <a:rPr lang="en-US" spc="220" dirty="0" err="1">
                  <a:solidFill>
                    <a:srgbClr val="000000"/>
                  </a:solidFill>
                  <a:latin typeface="Nunito Sans Expanded Medium"/>
                </a:rPr>
                <a:t>Jupyter</a:t>
              </a:r>
              <a:r>
                <a:rPr lang="en-US" spc="220" dirty="0">
                  <a:solidFill>
                    <a:srgbClr val="000000"/>
                  </a:solidFill>
                  <a:latin typeface="Nunito Sans Expanded Medium"/>
                </a:rPr>
                <a:t> notebooks </a:t>
              </a:r>
              <a:r>
                <a:rPr lang="en-US" spc="220" dirty="0" err="1">
                  <a:solidFill>
                    <a:srgbClr val="000000"/>
                  </a:solidFill>
                  <a:latin typeface="Nunito Sans Expanded Medium"/>
                </a:rPr>
                <a:t>i</a:t>
              </a:r>
              <a:r>
                <a:rPr lang="en-US" spc="220" dirty="0">
                  <a:solidFill>
                    <a:srgbClr val="000000"/>
                  </a:solidFill>
                  <a:latin typeface="Nunito Sans Expanded Medium"/>
                </a:rPr>
                <a:t> </a:t>
              </a:r>
              <a:r>
                <a:rPr lang="en-US" spc="220" dirty="0" err="1">
                  <a:solidFill>
                    <a:srgbClr val="000000"/>
                  </a:solidFill>
                  <a:latin typeface="Nunito Sans Expanded Medium"/>
                </a:rPr>
                <a:t>programski</a:t>
              </a:r>
              <a:r>
                <a:rPr lang="en-US" spc="220" dirty="0">
                  <a:solidFill>
                    <a:srgbClr val="000000"/>
                  </a:solidFill>
                  <a:latin typeface="Nunito Sans Expanded Medium"/>
                </a:rPr>
                <a:t> </a:t>
              </a:r>
              <a:r>
                <a:rPr lang="en-US" spc="220" dirty="0" err="1">
                  <a:solidFill>
                    <a:srgbClr val="000000"/>
                  </a:solidFill>
                  <a:latin typeface="Nunito Sans Expanded Medium"/>
                </a:rPr>
                <a:t>jezik</a:t>
              </a:r>
              <a:r>
                <a:rPr lang="en-US" spc="220" dirty="0">
                  <a:solidFill>
                    <a:srgbClr val="000000"/>
                  </a:solidFill>
                  <a:latin typeface="Nunito Sans Expanded Medium"/>
                </a:rPr>
                <a:t> Python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6486423" y="496912"/>
            <a:ext cx="991952" cy="847668"/>
          </a:xfrm>
          <a:custGeom>
            <a:avLst/>
            <a:gdLst/>
            <a:ahLst/>
            <a:cxnLst/>
            <a:rect l="l" t="t" r="r" b="b"/>
            <a:pathLst>
              <a:path w="991952" h="847668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R"/>
          </a:p>
        </p:txBody>
      </p:sp>
      <p:grpSp>
        <p:nvGrpSpPr>
          <p:cNvPr id="15" name="Group 15"/>
          <p:cNvGrpSpPr/>
          <p:nvPr/>
        </p:nvGrpSpPr>
        <p:grpSpPr>
          <a:xfrm>
            <a:off x="495674" y="9258300"/>
            <a:ext cx="1066053" cy="432385"/>
            <a:chOff x="0" y="0"/>
            <a:chExt cx="3070231" cy="12452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70231" cy="1245268"/>
            </a:xfrm>
            <a:custGeom>
              <a:avLst/>
              <a:gdLst/>
              <a:ahLst/>
              <a:cxnLst/>
              <a:rect l="l" t="t" r="r" b="b"/>
              <a:pathLst>
                <a:path w="3070231" h="1245268">
                  <a:moveTo>
                    <a:pt x="225129" y="0"/>
                  </a:moveTo>
                  <a:lnTo>
                    <a:pt x="2845102" y="0"/>
                  </a:lnTo>
                  <a:cubicBezTo>
                    <a:pt x="2969438" y="0"/>
                    <a:pt x="3070231" y="100794"/>
                    <a:pt x="3070231" y="225129"/>
                  </a:cubicBezTo>
                  <a:lnTo>
                    <a:pt x="3070231" y="1020139"/>
                  </a:lnTo>
                  <a:cubicBezTo>
                    <a:pt x="3070231" y="1144474"/>
                    <a:pt x="2969438" y="1245268"/>
                    <a:pt x="2845102" y="1245268"/>
                  </a:cubicBezTo>
                  <a:lnTo>
                    <a:pt x="225129" y="1245268"/>
                  </a:lnTo>
                  <a:cubicBezTo>
                    <a:pt x="100794" y="1245268"/>
                    <a:pt x="0" y="1144474"/>
                    <a:pt x="0" y="1020139"/>
                  </a:cubicBezTo>
                  <a:lnTo>
                    <a:pt x="0" y="225129"/>
                  </a:lnTo>
                  <a:cubicBezTo>
                    <a:pt x="0" y="100794"/>
                    <a:pt x="100794" y="0"/>
                    <a:pt x="225129" y="0"/>
                  </a:cubicBezTo>
                  <a:close/>
                </a:path>
              </a:pathLst>
            </a:custGeom>
            <a:solidFill>
              <a:srgbClr val="F1F1F1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070231" cy="1283368"/>
            </a:xfrm>
            <a:prstGeom prst="rect">
              <a:avLst/>
            </a:prstGeom>
          </p:spPr>
          <p:txBody>
            <a:bodyPr lIns="12700" tIns="12700" rIns="12700" bIns="12700" rtlCol="0" anchor="ctr"/>
            <a:lstStyle/>
            <a:p>
              <a:pPr marL="0" lvl="0" indent="0" algn="ctr">
                <a:lnSpc>
                  <a:spcPts val="2116"/>
                </a:lnSpc>
                <a:spcBef>
                  <a:spcPct val="0"/>
                </a:spcBef>
              </a:pPr>
              <a:r>
                <a:rPr lang="en-US" sz="1439" spc="211" dirty="0">
                  <a:solidFill>
                    <a:srgbClr val="211F1C"/>
                  </a:solidFill>
                  <a:latin typeface="Nunito Sans Expanded Semi-Bold"/>
                </a:rPr>
                <a:t>9/18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98983" y="1713216"/>
            <a:ext cx="11890034" cy="112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92A186"/>
                </a:solidFill>
                <a:latin typeface="Anton"/>
              </a:rPr>
              <a:t>MATERIJALI</a:t>
            </a:r>
            <a:r>
              <a:rPr lang="en-US" sz="8392">
                <a:solidFill>
                  <a:srgbClr val="211F1C"/>
                </a:solidFill>
                <a:latin typeface="Anton"/>
              </a:rPr>
              <a:t> I PRIBOR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11071" y="3808855"/>
            <a:ext cx="3127211" cy="38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886" spc="288">
                <a:solidFill>
                  <a:srgbClr val="F1F1F1"/>
                </a:solidFill>
                <a:latin typeface="Anton"/>
              </a:rPr>
              <a:t>LINEAR PODACI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638562" y="7573556"/>
            <a:ext cx="7010875" cy="1104055"/>
            <a:chOff x="0" y="0"/>
            <a:chExt cx="2236410" cy="3521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36409" cy="352184"/>
            </a:xfrm>
            <a:custGeom>
              <a:avLst/>
              <a:gdLst/>
              <a:ahLst/>
              <a:cxnLst/>
              <a:rect l="l" t="t" r="r" b="b"/>
              <a:pathLst>
                <a:path w="2236409" h="352184">
                  <a:moveTo>
                    <a:pt x="39754" y="0"/>
                  </a:moveTo>
                  <a:lnTo>
                    <a:pt x="2196656" y="0"/>
                  </a:lnTo>
                  <a:cubicBezTo>
                    <a:pt x="2218611" y="0"/>
                    <a:pt x="2236409" y="17798"/>
                    <a:pt x="2236409" y="39754"/>
                  </a:cubicBezTo>
                  <a:lnTo>
                    <a:pt x="2236409" y="312430"/>
                  </a:lnTo>
                  <a:cubicBezTo>
                    <a:pt x="2236409" y="322974"/>
                    <a:pt x="2232221" y="333085"/>
                    <a:pt x="2224766" y="340541"/>
                  </a:cubicBezTo>
                  <a:cubicBezTo>
                    <a:pt x="2217311" y="347996"/>
                    <a:pt x="2207199" y="352184"/>
                    <a:pt x="2196656" y="352184"/>
                  </a:cubicBezTo>
                  <a:lnTo>
                    <a:pt x="39754" y="352184"/>
                  </a:lnTo>
                  <a:cubicBezTo>
                    <a:pt x="17798" y="352184"/>
                    <a:pt x="0" y="334386"/>
                    <a:pt x="0" y="312430"/>
                  </a:cubicBezTo>
                  <a:lnTo>
                    <a:pt x="0" y="39754"/>
                  </a:lnTo>
                  <a:cubicBezTo>
                    <a:pt x="0" y="17798"/>
                    <a:pt x="17798" y="0"/>
                    <a:pt x="39754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HR" sz="24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236410" cy="39028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205"/>
                </a:lnSpc>
              </a:pPr>
              <a:r>
                <a:rPr lang="en-US" spc="220">
                  <a:solidFill>
                    <a:srgbClr val="000000"/>
                  </a:solidFill>
                  <a:latin typeface="Nunito Sans Expanded Medium"/>
                </a:rPr>
                <a:t>Astropy, astroML, Numpy, Pandas, Matplotlib, Seaborn,...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2058</Words>
  <Application>Microsoft Macintosh PowerPoint</Application>
  <PresentationFormat>Custom</PresentationFormat>
  <Paragraphs>229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Calibri</vt:lpstr>
      <vt:lpstr>Nunito Sans Expanded Medium</vt:lpstr>
      <vt:lpstr>Anton</vt:lpstr>
      <vt:lpstr>Roboto Mono</vt:lpstr>
      <vt:lpstr>Roboto Mono Italics</vt:lpstr>
      <vt:lpstr>Courier Prime</vt:lpstr>
      <vt:lpstr>Arial</vt:lpstr>
      <vt:lpstr>Nunito Sans Expanded Semi-Bold</vt:lpstr>
      <vt:lpstr>Roboto Mono Bold</vt:lpstr>
      <vt:lpstr>Nunito Sans Expanded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2024</dc:title>
  <cp:lastModifiedBy>Ema Donev</cp:lastModifiedBy>
  <cp:revision>19</cp:revision>
  <dcterms:created xsi:type="dcterms:W3CDTF">2006-08-16T00:00:00Z</dcterms:created>
  <dcterms:modified xsi:type="dcterms:W3CDTF">2024-05-15T09:39:36Z</dcterms:modified>
  <dc:identifier>DAGDaXzKSM0</dc:identifier>
</cp:coreProperties>
</file>